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5"/>
  </p:notesMasterIdLst>
  <p:handoutMasterIdLst>
    <p:handoutMasterId r:id="rId36"/>
  </p:handoutMasterIdLst>
  <p:sldIdLst>
    <p:sldId id="256" r:id="rId2"/>
    <p:sldId id="258" r:id="rId3"/>
    <p:sldId id="322" r:id="rId4"/>
    <p:sldId id="321" r:id="rId5"/>
    <p:sldId id="320" r:id="rId6"/>
    <p:sldId id="323" r:id="rId7"/>
    <p:sldId id="348" r:id="rId8"/>
    <p:sldId id="308" r:id="rId9"/>
    <p:sldId id="324" r:id="rId10"/>
    <p:sldId id="259" r:id="rId11"/>
    <p:sldId id="326" r:id="rId12"/>
    <p:sldId id="325" r:id="rId13"/>
    <p:sldId id="349" r:id="rId14"/>
    <p:sldId id="284" r:id="rId15"/>
    <p:sldId id="327" r:id="rId16"/>
    <p:sldId id="328" r:id="rId17"/>
    <p:sldId id="329" r:id="rId18"/>
    <p:sldId id="350" r:id="rId19"/>
    <p:sldId id="331" r:id="rId20"/>
    <p:sldId id="332" r:id="rId21"/>
    <p:sldId id="288" r:id="rId22"/>
    <p:sldId id="316" r:id="rId23"/>
    <p:sldId id="336" r:id="rId24"/>
    <p:sldId id="337" r:id="rId25"/>
    <p:sldId id="338" r:id="rId26"/>
    <p:sldId id="339" r:id="rId27"/>
    <p:sldId id="340" r:id="rId28"/>
    <p:sldId id="341" r:id="rId29"/>
    <p:sldId id="335" r:id="rId30"/>
    <p:sldId id="342" r:id="rId31"/>
    <p:sldId id="343" r:id="rId32"/>
    <p:sldId id="345" r:id="rId33"/>
    <p:sldId id="261"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05" autoAdjust="0"/>
    <p:restoredTop sz="94660"/>
  </p:normalViewPr>
  <p:slideViewPr>
    <p:cSldViewPr>
      <p:cViewPr>
        <p:scale>
          <a:sx n="100" d="100"/>
          <a:sy n="100" d="100"/>
        </p:scale>
        <p:origin x="-1146" y="-72"/>
      </p:cViewPr>
      <p:guideLst>
        <p:guide orient="horz" pos="2160"/>
        <p:guide pos="2880"/>
      </p:guideLst>
    </p:cSldViewPr>
  </p:slideViewPr>
  <p:notesTextViewPr>
    <p:cViewPr>
      <p:scale>
        <a:sx n="1" d="1"/>
        <a:sy n="1" d="1"/>
      </p:scale>
      <p:origin x="0" y="0"/>
    </p:cViewPr>
  </p:notesTextViewPr>
  <p:sorterViewPr>
    <p:cViewPr>
      <p:scale>
        <a:sx n="100" d="100"/>
        <a:sy n="100" d="100"/>
      </p:scale>
      <p:origin x="0" y="109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8EE7B0A-17E4-4799-8ABC-B5E372A1CE80}" type="datetimeFigureOut">
              <a:rPr lang="en-US" smtClean="0"/>
              <a:t>03-Feb-15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F.S.</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F331462-27F6-4CC2-936B-47664FD0C2E2}" type="slidenum">
              <a:rPr lang="en-US" smtClean="0"/>
              <a:t>‹#›</a:t>
            </a:fld>
            <a:endParaRPr lang="en-US"/>
          </a:p>
        </p:txBody>
      </p:sp>
    </p:spTree>
    <p:extLst>
      <p:ext uri="{BB962C8B-B14F-4D97-AF65-F5344CB8AC3E}">
        <p14:creationId xmlns:p14="http://schemas.microsoft.com/office/powerpoint/2010/main" val="1544828807"/>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E773D9-08DD-45C3-B6EA-7EBBB2591AFA}" type="datetimeFigureOut">
              <a:rPr lang="en-GB" smtClean="0"/>
              <a:t>03/02/2015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GB" smtClean="0"/>
              <a:t>F.S.</a:t>
            </a: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1D362D-D470-4E36-ADE3-B4B444D500B5}" type="slidenum">
              <a:rPr lang="en-GB" smtClean="0"/>
              <a:t>‹#›</a:t>
            </a:fld>
            <a:endParaRPr lang="en-GB"/>
          </a:p>
        </p:txBody>
      </p:sp>
    </p:spTree>
    <p:extLst>
      <p:ext uri="{BB962C8B-B14F-4D97-AF65-F5344CB8AC3E}">
        <p14:creationId xmlns:p14="http://schemas.microsoft.com/office/powerpoint/2010/main" val="1554501948"/>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D362D-D470-4E36-ADE3-B4B444D500B5}" type="slidenum">
              <a:rPr lang="en-GB" smtClean="0"/>
              <a:t>1</a:t>
            </a:fld>
            <a:endParaRPr lang="en-GB"/>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24972559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10</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5347566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11</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5347566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12</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5347566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13</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5347566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14</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5347566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15</a:t>
            </a:fld>
            <a:endParaRPr lang="ar-KW">
              <a:solidFill>
                <a:prstClr val="black"/>
              </a:solidFill>
            </a:endParaRPr>
          </a:p>
        </p:txBody>
      </p:sp>
      <p:sp>
        <p:nvSpPr>
          <p:cNvPr id="5" name="Footer Placeholder 4"/>
          <p:cNvSpPr>
            <a:spLocks noGrp="1"/>
          </p:cNvSpPr>
          <p:nvPr>
            <p:ph type="ftr" sz="quarter" idx="11"/>
          </p:nvPr>
        </p:nvSpPr>
        <p:spPr/>
        <p:txBody>
          <a:bodyPr/>
          <a:lstStyle/>
          <a:p>
            <a:r>
              <a:rPr lang="en-GB" smtClean="0">
                <a:solidFill>
                  <a:prstClr val="black"/>
                </a:solidFill>
              </a:rPr>
              <a:t>F.S.</a:t>
            </a:r>
            <a:endParaRPr lang="en-GB">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16</a:t>
            </a:fld>
            <a:endParaRPr lang="ar-KW">
              <a:solidFill>
                <a:prstClr val="black"/>
              </a:solidFill>
            </a:endParaRPr>
          </a:p>
        </p:txBody>
      </p:sp>
      <p:sp>
        <p:nvSpPr>
          <p:cNvPr id="5" name="Footer Placeholder 4"/>
          <p:cNvSpPr>
            <a:spLocks noGrp="1"/>
          </p:cNvSpPr>
          <p:nvPr>
            <p:ph type="ftr" sz="quarter" idx="11"/>
          </p:nvPr>
        </p:nvSpPr>
        <p:spPr/>
        <p:txBody>
          <a:bodyPr/>
          <a:lstStyle/>
          <a:p>
            <a:r>
              <a:rPr lang="en-GB" smtClean="0">
                <a:solidFill>
                  <a:prstClr val="black"/>
                </a:solidFill>
              </a:rPr>
              <a:t>F.S.</a:t>
            </a:r>
            <a:endParaRPr lang="en-GB">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17</a:t>
            </a:fld>
            <a:endParaRPr lang="ar-KW">
              <a:solidFill>
                <a:prstClr val="black"/>
              </a:solidFill>
            </a:endParaRPr>
          </a:p>
        </p:txBody>
      </p:sp>
      <p:sp>
        <p:nvSpPr>
          <p:cNvPr id="5" name="Footer Placeholder 4"/>
          <p:cNvSpPr>
            <a:spLocks noGrp="1"/>
          </p:cNvSpPr>
          <p:nvPr>
            <p:ph type="ftr" sz="quarter" idx="11"/>
          </p:nvPr>
        </p:nvSpPr>
        <p:spPr/>
        <p:txBody>
          <a:bodyPr/>
          <a:lstStyle/>
          <a:p>
            <a:r>
              <a:rPr lang="en-GB" smtClean="0">
                <a:solidFill>
                  <a:prstClr val="black"/>
                </a:solidFill>
              </a:rPr>
              <a:t>F.S.</a:t>
            </a:r>
            <a:endParaRPr lang="en-GB">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18</a:t>
            </a:fld>
            <a:endParaRPr lang="ar-KW">
              <a:solidFill>
                <a:prstClr val="black"/>
              </a:solidFill>
            </a:endParaRPr>
          </a:p>
        </p:txBody>
      </p:sp>
      <p:sp>
        <p:nvSpPr>
          <p:cNvPr id="5" name="Footer Placeholder 4"/>
          <p:cNvSpPr>
            <a:spLocks noGrp="1"/>
          </p:cNvSpPr>
          <p:nvPr>
            <p:ph type="ftr" sz="quarter" idx="11"/>
          </p:nvPr>
        </p:nvSpPr>
        <p:spPr/>
        <p:txBody>
          <a:bodyPr/>
          <a:lstStyle/>
          <a:p>
            <a:r>
              <a:rPr lang="en-GB" smtClean="0">
                <a:solidFill>
                  <a:prstClr val="black"/>
                </a:solidFill>
              </a:rPr>
              <a:t>F.S.</a:t>
            </a:r>
            <a:endParaRPr lang="en-GB">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19</a:t>
            </a:fld>
            <a:endParaRPr lang="ar-KW">
              <a:solidFill>
                <a:prstClr val="black"/>
              </a:solidFill>
            </a:endParaRPr>
          </a:p>
        </p:txBody>
      </p:sp>
      <p:sp>
        <p:nvSpPr>
          <p:cNvPr id="5" name="Footer Placeholder 4"/>
          <p:cNvSpPr>
            <a:spLocks noGrp="1"/>
          </p:cNvSpPr>
          <p:nvPr>
            <p:ph type="ftr" sz="quarter" idx="11"/>
          </p:nvPr>
        </p:nvSpPr>
        <p:spPr/>
        <p:txBody>
          <a:bodyPr/>
          <a:lstStyle/>
          <a:p>
            <a:r>
              <a:rPr lang="en-GB" smtClean="0">
                <a:solidFill>
                  <a:prstClr val="black"/>
                </a:solidFill>
              </a:rPr>
              <a:t>F.S.</a:t>
            </a:r>
            <a:endParaRPr lang="en-GB">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5347566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20</a:t>
            </a:fld>
            <a:endParaRPr lang="ar-KW">
              <a:solidFill>
                <a:prstClr val="black"/>
              </a:solidFill>
            </a:endParaRPr>
          </a:p>
        </p:txBody>
      </p:sp>
      <p:sp>
        <p:nvSpPr>
          <p:cNvPr id="5" name="Footer Placeholder 4"/>
          <p:cNvSpPr>
            <a:spLocks noGrp="1"/>
          </p:cNvSpPr>
          <p:nvPr>
            <p:ph type="ftr" sz="quarter" idx="11"/>
          </p:nvPr>
        </p:nvSpPr>
        <p:spPr/>
        <p:txBody>
          <a:bodyPr/>
          <a:lstStyle/>
          <a:p>
            <a:r>
              <a:rPr lang="en-GB" smtClean="0">
                <a:solidFill>
                  <a:prstClr val="black"/>
                </a:solidFill>
              </a:rPr>
              <a:t>F.S.</a:t>
            </a:r>
            <a:endParaRPr lang="en-GB">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21</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5347566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22</a:t>
            </a:fld>
            <a:endParaRPr lang="ar-KW">
              <a:solidFill>
                <a:prstClr val="black"/>
              </a:solidFill>
            </a:endParaRPr>
          </a:p>
        </p:txBody>
      </p:sp>
      <p:sp>
        <p:nvSpPr>
          <p:cNvPr id="5" name="Footer Placeholder 4"/>
          <p:cNvSpPr>
            <a:spLocks noGrp="1"/>
          </p:cNvSpPr>
          <p:nvPr>
            <p:ph type="ftr" sz="quarter" idx="11"/>
          </p:nvPr>
        </p:nvSpPr>
        <p:spPr/>
        <p:txBody>
          <a:bodyPr/>
          <a:lstStyle/>
          <a:p>
            <a:r>
              <a:rPr lang="en-GB" smtClean="0">
                <a:solidFill>
                  <a:prstClr val="black"/>
                </a:solidFill>
              </a:rPr>
              <a:t>F.S.</a:t>
            </a:r>
            <a:endParaRPr lang="en-GB">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23</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53475661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24</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53475661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25</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53475661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26</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53475661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27</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53475661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28</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53475661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29</a:t>
            </a:fld>
            <a:endParaRPr lang="ar-KW">
              <a:solidFill>
                <a:prstClr val="black"/>
              </a:solidFill>
            </a:endParaRPr>
          </a:p>
        </p:txBody>
      </p:sp>
      <p:sp>
        <p:nvSpPr>
          <p:cNvPr id="5" name="Footer Placeholder 4"/>
          <p:cNvSpPr>
            <a:spLocks noGrp="1"/>
          </p:cNvSpPr>
          <p:nvPr>
            <p:ph type="ftr" sz="quarter" idx="11"/>
          </p:nvPr>
        </p:nvSpPr>
        <p:spPr/>
        <p:txBody>
          <a:bodyPr/>
          <a:lstStyle/>
          <a:p>
            <a:r>
              <a:rPr lang="en-GB" smtClean="0">
                <a:solidFill>
                  <a:prstClr val="black"/>
                </a:solidFill>
              </a:rPr>
              <a:t>F.S.</a:t>
            </a:r>
            <a:endParaRPr lang="en-GB">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3</a:t>
            </a:fld>
            <a:endParaRPr lang="ar-KW">
              <a:solidFill>
                <a:prstClr val="black"/>
              </a:solidFill>
            </a:endParaRPr>
          </a:p>
        </p:txBody>
      </p:sp>
      <p:sp>
        <p:nvSpPr>
          <p:cNvPr id="5" name="Footer Placeholder 4"/>
          <p:cNvSpPr>
            <a:spLocks noGrp="1"/>
          </p:cNvSpPr>
          <p:nvPr>
            <p:ph type="ftr" sz="quarter" idx="11"/>
          </p:nvPr>
        </p:nvSpPr>
        <p:spPr/>
        <p:txBody>
          <a:bodyPr/>
          <a:lstStyle/>
          <a:p>
            <a:r>
              <a:rPr lang="en-GB" smtClean="0">
                <a:solidFill>
                  <a:prstClr val="black"/>
                </a:solidFill>
              </a:rPr>
              <a:t>F.S.</a:t>
            </a:r>
            <a:endParaRPr lang="en-GB">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30</a:t>
            </a:fld>
            <a:endParaRPr lang="ar-KW">
              <a:solidFill>
                <a:prstClr val="black"/>
              </a:solidFill>
            </a:endParaRPr>
          </a:p>
        </p:txBody>
      </p:sp>
      <p:sp>
        <p:nvSpPr>
          <p:cNvPr id="5" name="Footer Placeholder 4"/>
          <p:cNvSpPr>
            <a:spLocks noGrp="1"/>
          </p:cNvSpPr>
          <p:nvPr>
            <p:ph type="ftr" sz="quarter" idx="11"/>
          </p:nvPr>
        </p:nvSpPr>
        <p:spPr/>
        <p:txBody>
          <a:bodyPr/>
          <a:lstStyle/>
          <a:p>
            <a:r>
              <a:rPr lang="en-GB" smtClean="0">
                <a:solidFill>
                  <a:prstClr val="black"/>
                </a:solidFill>
              </a:rPr>
              <a:t>F.S.</a:t>
            </a:r>
            <a:endParaRPr lang="en-GB">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31</a:t>
            </a:fld>
            <a:endParaRPr lang="ar-KW">
              <a:solidFill>
                <a:prstClr val="black"/>
              </a:solidFill>
            </a:endParaRPr>
          </a:p>
        </p:txBody>
      </p:sp>
      <p:sp>
        <p:nvSpPr>
          <p:cNvPr id="5" name="Footer Placeholder 4"/>
          <p:cNvSpPr>
            <a:spLocks noGrp="1"/>
          </p:cNvSpPr>
          <p:nvPr>
            <p:ph type="ftr" sz="quarter" idx="11"/>
          </p:nvPr>
        </p:nvSpPr>
        <p:spPr/>
        <p:txBody>
          <a:bodyPr/>
          <a:lstStyle/>
          <a:p>
            <a:r>
              <a:rPr lang="en-GB" smtClean="0">
                <a:solidFill>
                  <a:prstClr val="black"/>
                </a:solidFill>
              </a:rPr>
              <a:t>F.S.</a:t>
            </a:r>
            <a:endParaRPr lang="en-GB">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32</a:t>
            </a:fld>
            <a:endParaRPr lang="ar-KW">
              <a:solidFill>
                <a:prstClr val="black"/>
              </a:solidFill>
            </a:endParaRPr>
          </a:p>
        </p:txBody>
      </p:sp>
      <p:sp>
        <p:nvSpPr>
          <p:cNvPr id="5" name="Footer Placeholder 4"/>
          <p:cNvSpPr>
            <a:spLocks noGrp="1"/>
          </p:cNvSpPr>
          <p:nvPr>
            <p:ph type="ftr" sz="quarter" idx="11"/>
          </p:nvPr>
        </p:nvSpPr>
        <p:spPr/>
        <p:txBody>
          <a:bodyPr/>
          <a:lstStyle/>
          <a:p>
            <a:r>
              <a:rPr lang="en-GB" smtClean="0">
                <a:solidFill>
                  <a:prstClr val="black"/>
                </a:solidFill>
              </a:rPr>
              <a:t>F.S.</a:t>
            </a:r>
            <a:endParaRPr lang="en-GB">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GB" smtClean="0"/>
              <a:t>F.S.</a:t>
            </a:r>
            <a:endParaRPr lang="en-GB"/>
          </a:p>
        </p:txBody>
      </p:sp>
      <p:sp>
        <p:nvSpPr>
          <p:cNvPr id="5" name="Slide Number Placeholder 4"/>
          <p:cNvSpPr>
            <a:spLocks noGrp="1"/>
          </p:cNvSpPr>
          <p:nvPr>
            <p:ph type="sldNum" sz="quarter" idx="11"/>
          </p:nvPr>
        </p:nvSpPr>
        <p:spPr/>
        <p:txBody>
          <a:bodyPr/>
          <a:lstStyle/>
          <a:p>
            <a:fld id="{2D1D362D-D470-4E36-ADE3-B4B444D500B5}" type="slidenum">
              <a:rPr lang="en-GB" smtClean="0"/>
              <a:t>33</a:t>
            </a:fld>
            <a:endParaRPr lang="en-GB"/>
          </a:p>
        </p:txBody>
      </p:sp>
    </p:spTree>
    <p:extLst>
      <p:ext uri="{BB962C8B-B14F-4D97-AF65-F5344CB8AC3E}">
        <p14:creationId xmlns:p14="http://schemas.microsoft.com/office/powerpoint/2010/main" val="16277146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4</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5347566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5</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534756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6</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5347566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7</a:t>
            </a:fld>
            <a:endParaRPr lang="ar-KW">
              <a:solidFill>
                <a:prstClr val="black"/>
              </a:solidFill>
            </a:endParaRPr>
          </a:p>
        </p:txBody>
      </p:sp>
      <p:sp>
        <p:nvSpPr>
          <p:cNvPr id="5" name="Footer Placeholder 4"/>
          <p:cNvSpPr>
            <a:spLocks noGrp="1"/>
          </p:cNvSpPr>
          <p:nvPr>
            <p:ph type="ftr" sz="quarter" idx="11"/>
          </p:nvPr>
        </p:nvSpPr>
        <p:spPr/>
        <p:txBody>
          <a:bodyPr/>
          <a:lstStyle/>
          <a:p>
            <a:r>
              <a:rPr lang="en-GB" smtClean="0">
                <a:solidFill>
                  <a:prstClr val="black"/>
                </a:solidFill>
              </a:rPr>
              <a:t>F.S.</a:t>
            </a:r>
            <a:endParaRPr lang="en-GB">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8</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5347566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9</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534756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3E04D75-8917-4ECA-BB7A-AE8B5BCBD25A}" type="datetime1">
              <a:rPr lang="en-GB" smtClean="0"/>
              <a:t>03/02/2015</a:t>
            </a:fld>
            <a:endParaRPr lang="en-GB"/>
          </a:p>
        </p:txBody>
      </p:sp>
      <p:sp>
        <p:nvSpPr>
          <p:cNvPr id="5" name="Footer Placeholder 4"/>
          <p:cNvSpPr>
            <a:spLocks noGrp="1"/>
          </p:cNvSpPr>
          <p:nvPr>
            <p:ph type="ftr" sz="quarter" idx="11"/>
          </p:nvPr>
        </p:nvSpPr>
        <p:spPr/>
        <p:txBody>
          <a:bodyPr/>
          <a:lstStyle/>
          <a:p>
            <a:r>
              <a:rPr lang="en-GB" smtClean="0"/>
              <a:t>F.S.</a:t>
            </a:r>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Internal</a:t>
            </a:r>
            <a:endParaRPr lang="en-GB" sz="850" b="0" i="0" u="none" baseline="0">
              <a:solidFill>
                <a:srgbClr val="000000"/>
              </a:solidFill>
              <a:latin typeface="microsoft sans serif"/>
            </a:endParaRPr>
          </a:p>
        </p:txBody>
      </p:sp>
    </p:spTree>
    <p:extLst>
      <p:ext uri="{BB962C8B-B14F-4D97-AF65-F5344CB8AC3E}">
        <p14:creationId xmlns:p14="http://schemas.microsoft.com/office/powerpoint/2010/main" val="1842973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B8E5281-B258-4746-90E9-89F9B87AE4E2}" type="datetime1">
              <a:rPr lang="en-GB" smtClean="0"/>
              <a:t>03/02/2015</a:t>
            </a:fld>
            <a:endParaRPr lang="en-GB"/>
          </a:p>
        </p:txBody>
      </p:sp>
      <p:sp>
        <p:nvSpPr>
          <p:cNvPr id="5" name="Footer Placeholder 4"/>
          <p:cNvSpPr>
            <a:spLocks noGrp="1"/>
          </p:cNvSpPr>
          <p:nvPr>
            <p:ph type="ftr" sz="quarter" idx="11"/>
          </p:nvPr>
        </p:nvSpPr>
        <p:spPr/>
        <p:txBody>
          <a:bodyPr/>
          <a:lstStyle/>
          <a:p>
            <a:r>
              <a:rPr lang="en-GB" smtClean="0"/>
              <a:t>F.S.</a:t>
            </a:r>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4326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EF3B42D-8DCB-499D-BF6E-FF434684FD54}" type="datetime1">
              <a:rPr lang="en-GB" smtClean="0"/>
              <a:t>03/02/2015</a:t>
            </a:fld>
            <a:endParaRPr lang="en-GB"/>
          </a:p>
        </p:txBody>
      </p:sp>
      <p:sp>
        <p:nvSpPr>
          <p:cNvPr id="5" name="Footer Placeholder 4"/>
          <p:cNvSpPr>
            <a:spLocks noGrp="1"/>
          </p:cNvSpPr>
          <p:nvPr>
            <p:ph type="ftr" sz="quarter" idx="11"/>
          </p:nvPr>
        </p:nvSpPr>
        <p:spPr/>
        <p:txBody>
          <a:bodyPr/>
          <a:lstStyle/>
          <a:p>
            <a:r>
              <a:rPr lang="en-GB" smtClean="0"/>
              <a:t>F.S.</a:t>
            </a:r>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551969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FCFB045-1211-463F-8C1A-5F31A0182630}" type="datetime1">
              <a:rPr lang="en-GB" smtClean="0"/>
              <a:t>03/02/2015</a:t>
            </a:fld>
            <a:endParaRPr lang="en-GB"/>
          </a:p>
        </p:txBody>
      </p:sp>
      <p:sp>
        <p:nvSpPr>
          <p:cNvPr id="5" name="Footer Placeholder 4"/>
          <p:cNvSpPr>
            <a:spLocks noGrp="1"/>
          </p:cNvSpPr>
          <p:nvPr>
            <p:ph type="ftr" sz="quarter" idx="11"/>
          </p:nvPr>
        </p:nvSpPr>
        <p:spPr/>
        <p:txBody>
          <a:bodyPr/>
          <a:lstStyle/>
          <a:p>
            <a:r>
              <a:rPr lang="en-GB" smtClean="0"/>
              <a:t>F.S.</a:t>
            </a:r>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51754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2A2A7E-D4C3-4371-9291-6ECCE176C045}" type="datetime1">
              <a:rPr lang="en-GB" smtClean="0"/>
              <a:t>03/02/2015</a:t>
            </a:fld>
            <a:endParaRPr lang="en-GB"/>
          </a:p>
        </p:txBody>
      </p:sp>
      <p:sp>
        <p:nvSpPr>
          <p:cNvPr id="5" name="Footer Placeholder 4"/>
          <p:cNvSpPr>
            <a:spLocks noGrp="1"/>
          </p:cNvSpPr>
          <p:nvPr>
            <p:ph type="ftr" sz="quarter" idx="11"/>
          </p:nvPr>
        </p:nvSpPr>
        <p:spPr/>
        <p:txBody>
          <a:bodyPr/>
          <a:lstStyle/>
          <a:p>
            <a:r>
              <a:rPr lang="en-GB" smtClean="0"/>
              <a:t>F.S.</a:t>
            </a:r>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07343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EF3F3D8-4187-4F85-8CDC-4D433D5C9FC3}" type="datetime1">
              <a:rPr lang="en-GB" smtClean="0"/>
              <a:t>03/02/2015</a:t>
            </a:fld>
            <a:endParaRPr lang="en-GB"/>
          </a:p>
        </p:txBody>
      </p:sp>
      <p:sp>
        <p:nvSpPr>
          <p:cNvPr id="6" name="Footer Placeholder 5"/>
          <p:cNvSpPr>
            <a:spLocks noGrp="1"/>
          </p:cNvSpPr>
          <p:nvPr>
            <p:ph type="ftr" sz="quarter" idx="11"/>
          </p:nvPr>
        </p:nvSpPr>
        <p:spPr/>
        <p:txBody>
          <a:bodyPr/>
          <a:lstStyle/>
          <a:p>
            <a:r>
              <a:rPr lang="en-GB" smtClean="0"/>
              <a:t>F.S.</a:t>
            </a:r>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341682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B02F427-DA84-4ABA-B699-9DCD9493871A}" type="datetime1">
              <a:rPr lang="en-GB" smtClean="0"/>
              <a:t>03/02/2015</a:t>
            </a:fld>
            <a:endParaRPr lang="en-GB"/>
          </a:p>
        </p:txBody>
      </p:sp>
      <p:sp>
        <p:nvSpPr>
          <p:cNvPr id="8" name="Footer Placeholder 7"/>
          <p:cNvSpPr>
            <a:spLocks noGrp="1"/>
          </p:cNvSpPr>
          <p:nvPr>
            <p:ph type="ftr" sz="quarter" idx="11"/>
          </p:nvPr>
        </p:nvSpPr>
        <p:spPr/>
        <p:txBody>
          <a:bodyPr/>
          <a:lstStyle/>
          <a:p>
            <a:r>
              <a:rPr lang="en-GB" smtClean="0"/>
              <a:t>F.S.</a:t>
            </a:r>
            <a:endParaRPr lang="en-GB"/>
          </a:p>
        </p:txBody>
      </p:sp>
      <p:sp>
        <p:nvSpPr>
          <p:cNvPr id="9" name="Slide Number Placeholder 8"/>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55492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FB5528F-73AA-4367-831F-77320B612F91}" type="datetime1">
              <a:rPr lang="en-GB" smtClean="0"/>
              <a:t>03/02/2015</a:t>
            </a:fld>
            <a:endParaRPr lang="en-GB"/>
          </a:p>
        </p:txBody>
      </p:sp>
      <p:sp>
        <p:nvSpPr>
          <p:cNvPr id="4" name="Footer Placeholder 3"/>
          <p:cNvSpPr>
            <a:spLocks noGrp="1"/>
          </p:cNvSpPr>
          <p:nvPr>
            <p:ph type="ftr" sz="quarter" idx="11"/>
          </p:nvPr>
        </p:nvSpPr>
        <p:spPr/>
        <p:txBody>
          <a:bodyPr/>
          <a:lstStyle/>
          <a:p>
            <a:r>
              <a:rPr lang="en-GB" smtClean="0"/>
              <a:t>F.S.</a:t>
            </a:r>
            <a:endParaRPr lang="en-GB"/>
          </a:p>
        </p:txBody>
      </p:sp>
      <p:sp>
        <p:nvSpPr>
          <p:cNvPr id="5" name="Slide Number Placeholder 4"/>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92594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EE1A41-137A-4E19-81E0-4A248A2C1216}" type="datetime1">
              <a:rPr lang="en-GB" smtClean="0"/>
              <a:t>03/02/2015</a:t>
            </a:fld>
            <a:endParaRPr lang="en-GB"/>
          </a:p>
        </p:txBody>
      </p:sp>
      <p:sp>
        <p:nvSpPr>
          <p:cNvPr id="3" name="Footer Placeholder 2"/>
          <p:cNvSpPr>
            <a:spLocks noGrp="1"/>
          </p:cNvSpPr>
          <p:nvPr>
            <p:ph type="ftr" sz="quarter" idx="11"/>
          </p:nvPr>
        </p:nvSpPr>
        <p:spPr/>
        <p:txBody>
          <a:bodyPr/>
          <a:lstStyle/>
          <a:p>
            <a:r>
              <a:rPr lang="en-GB" smtClean="0"/>
              <a:t>F.S.</a:t>
            </a:r>
            <a:endParaRPr lang="en-GB"/>
          </a:p>
        </p:txBody>
      </p:sp>
      <p:sp>
        <p:nvSpPr>
          <p:cNvPr id="4" name="Slide Number Placeholder 3"/>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828061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F864AE-A11D-4D0A-98F2-8383301F125E}" type="datetime1">
              <a:rPr lang="en-GB" smtClean="0"/>
              <a:t>03/02/2015</a:t>
            </a:fld>
            <a:endParaRPr lang="en-GB"/>
          </a:p>
        </p:txBody>
      </p:sp>
      <p:sp>
        <p:nvSpPr>
          <p:cNvPr id="6" name="Footer Placeholder 5"/>
          <p:cNvSpPr>
            <a:spLocks noGrp="1"/>
          </p:cNvSpPr>
          <p:nvPr>
            <p:ph type="ftr" sz="quarter" idx="11"/>
          </p:nvPr>
        </p:nvSpPr>
        <p:spPr/>
        <p:txBody>
          <a:bodyPr/>
          <a:lstStyle/>
          <a:p>
            <a:r>
              <a:rPr lang="en-GB" smtClean="0"/>
              <a:t>F.S.</a:t>
            </a:r>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25027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F0158E-BF83-41FA-8DC1-A23891437943}" type="datetime1">
              <a:rPr lang="en-GB" smtClean="0"/>
              <a:t>03/02/2015</a:t>
            </a:fld>
            <a:endParaRPr lang="en-GB"/>
          </a:p>
        </p:txBody>
      </p:sp>
      <p:sp>
        <p:nvSpPr>
          <p:cNvPr id="6" name="Footer Placeholder 5"/>
          <p:cNvSpPr>
            <a:spLocks noGrp="1"/>
          </p:cNvSpPr>
          <p:nvPr>
            <p:ph type="ftr" sz="quarter" idx="11"/>
          </p:nvPr>
        </p:nvSpPr>
        <p:spPr/>
        <p:txBody>
          <a:bodyPr/>
          <a:lstStyle/>
          <a:p>
            <a:r>
              <a:rPr lang="en-GB" smtClean="0"/>
              <a:t>F.S.</a:t>
            </a:r>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117201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523A15-5275-46C5-88F5-17AEE8AB3AFB}" type="datetime1">
              <a:rPr lang="en-GB" smtClean="0"/>
              <a:t>03/02/2015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smtClean="0"/>
              <a:t>F.S.</a:t>
            </a: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Internal</a:t>
            </a:r>
            <a:endParaRPr lang="en-GB" sz="850" b="0" i="0" u="none" baseline="0">
              <a:solidFill>
                <a:srgbClr val="000000"/>
              </a:solidFill>
              <a:latin typeface="microsoft sans serif"/>
            </a:endParaRPr>
          </a:p>
        </p:txBody>
      </p:sp>
    </p:spTree>
    <p:extLst>
      <p:ext uri="{BB962C8B-B14F-4D97-AF65-F5344CB8AC3E}">
        <p14:creationId xmlns:p14="http://schemas.microsoft.com/office/powerpoint/2010/main" val="753711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4.tif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11469" y="764704"/>
            <a:ext cx="7772400" cy="1470025"/>
          </a:xfrm>
        </p:spPr>
        <p:txBody>
          <a:bodyPr>
            <a:normAutofit/>
          </a:bodyPr>
          <a:lstStyle/>
          <a:p>
            <a:pPr rtl="1"/>
            <a:r>
              <a:rPr lang="ar-KW" sz="3600" b="1" dirty="0" smtClean="0">
                <a:solidFill>
                  <a:srgbClr val="8C8A26"/>
                </a:solidFill>
                <a:cs typeface="+mn-cs"/>
              </a:rPr>
              <a:t>ورشة عمل</a:t>
            </a:r>
            <a:r>
              <a:rPr lang="en-US" sz="4800" b="1" dirty="0" smtClean="0">
                <a:solidFill>
                  <a:srgbClr val="8C8A26"/>
                </a:solidFill>
              </a:rPr>
              <a:t/>
            </a:r>
            <a:br>
              <a:rPr lang="en-US" sz="4800" b="1" dirty="0" smtClean="0">
                <a:solidFill>
                  <a:srgbClr val="8C8A26"/>
                </a:solidFill>
              </a:rPr>
            </a:br>
            <a:endParaRPr lang="en-GB" sz="4800" dirty="0"/>
          </a:p>
        </p:txBody>
      </p:sp>
      <p:sp>
        <p:nvSpPr>
          <p:cNvPr id="3" name="Subtitle 2"/>
          <p:cNvSpPr>
            <a:spLocks noGrp="1"/>
          </p:cNvSpPr>
          <p:nvPr>
            <p:ph type="subTitle" idx="1"/>
          </p:nvPr>
        </p:nvSpPr>
        <p:spPr>
          <a:xfrm>
            <a:off x="1619672" y="1700808"/>
            <a:ext cx="7272808" cy="4320480"/>
          </a:xfrm>
        </p:spPr>
        <p:txBody>
          <a:bodyPr>
            <a:normAutofit/>
          </a:bodyPr>
          <a:lstStyle/>
          <a:p>
            <a:r>
              <a:rPr lang="ar-KW" sz="4500" b="1" dirty="0" smtClean="0">
                <a:solidFill>
                  <a:srgbClr val="1F497D"/>
                </a:solidFill>
                <a:cs typeface="Times New Roman"/>
              </a:rPr>
              <a:t>تعليمات </a:t>
            </a:r>
            <a:r>
              <a:rPr lang="ar-KW" sz="4500" b="1" dirty="0">
                <a:solidFill>
                  <a:srgbClr val="1F497D"/>
                </a:solidFill>
                <a:cs typeface="Times New Roman"/>
              </a:rPr>
              <a:t>هيئة </a:t>
            </a:r>
            <a:r>
              <a:rPr lang="ar-KW" sz="4500" b="1" dirty="0" smtClean="0">
                <a:solidFill>
                  <a:srgbClr val="1F497D"/>
                </a:solidFill>
                <a:cs typeface="Times New Roman"/>
              </a:rPr>
              <a:t>أسواق المال</a:t>
            </a:r>
          </a:p>
          <a:p>
            <a:r>
              <a:rPr lang="ar-KW" sz="4500" b="1" dirty="0" smtClean="0">
                <a:solidFill>
                  <a:srgbClr val="1F497D"/>
                </a:solidFill>
                <a:cs typeface="Times New Roman"/>
              </a:rPr>
              <a:t>بشأن </a:t>
            </a:r>
            <a:r>
              <a:rPr lang="ar-KW" sz="4500" b="1" dirty="0">
                <a:solidFill>
                  <a:srgbClr val="1F497D"/>
                </a:solidFill>
                <a:cs typeface="Times New Roman"/>
              </a:rPr>
              <a:t>نسبة التداول المسموح بها </a:t>
            </a:r>
            <a:endParaRPr lang="en-US" sz="4500" b="1" dirty="0" smtClean="0">
              <a:solidFill>
                <a:srgbClr val="1F497D"/>
              </a:solidFill>
              <a:cs typeface="Times New Roman"/>
            </a:endParaRPr>
          </a:p>
          <a:p>
            <a:r>
              <a:rPr lang="ar-KW" sz="4500" b="1" dirty="0" smtClean="0">
                <a:solidFill>
                  <a:srgbClr val="1F497D"/>
                </a:solidFill>
                <a:cs typeface="Times New Roman"/>
              </a:rPr>
              <a:t>للمسيطر </a:t>
            </a:r>
            <a:r>
              <a:rPr lang="ar-KW" sz="4500" b="1" dirty="0">
                <a:solidFill>
                  <a:srgbClr val="1F497D"/>
                </a:solidFill>
                <a:cs typeface="Times New Roman"/>
              </a:rPr>
              <a:t>على شركة مدرجة في بورصة الأوراق المالية</a:t>
            </a:r>
          </a:p>
          <a:p>
            <a:r>
              <a:rPr lang="ar-KW" sz="3600" b="1" dirty="0" smtClean="0">
                <a:solidFill>
                  <a:srgbClr val="1F497D"/>
                </a:solidFill>
                <a:cs typeface="Times New Roman"/>
              </a:rPr>
              <a:t>إدارة الاندماج والاستحواذ</a:t>
            </a:r>
          </a:p>
          <a:p>
            <a:r>
              <a:rPr lang="en-US" sz="2800" b="1" dirty="0" smtClean="0">
                <a:solidFill>
                  <a:srgbClr val="1F497D"/>
                </a:solidFill>
                <a:cs typeface="Times New Roman"/>
              </a:rPr>
              <a:t>03/02/2015</a:t>
            </a:r>
            <a:endParaRPr lang="ar-KW" sz="2800" b="1" dirty="0" smtClean="0">
              <a:solidFill>
                <a:srgbClr val="1F497D"/>
              </a:solidFill>
              <a:cs typeface="Times New Roman"/>
            </a:endParaRPr>
          </a:p>
        </p:txBody>
      </p:sp>
      <p:pic>
        <p:nvPicPr>
          <p:cNvPr id="6" name="Picture 5" descr="Picture 3.png"/>
          <p:cNvPicPr>
            <a:picLocks noChangeAspect="1"/>
          </p:cNvPicPr>
          <p:nvPr/>
        </p:nvPicPr>
        <p:blipFill rotWithShape="1">
          <a:blip r:embed="rId3" cstate="print"/>
          <a:srcRect r="75690"/>
          <a:stretch/>
        </p:blipFill>
        <p:spPr>
          <a:xfrm>
            <a:off x="179512" y="0"/>
            <a:ext cx="1800200" cy="6525344"/>
          </a:xfrm>
          <a:prstGeom prst="rect">
            <a:avLst/>
          </a:prstGeom>
          <a:ln w="28575">
            <a:noFill/>
          </a:ln>
        </p:spPr>
      </p:pic>
    </p:spTree>
    <p:extLst>
      <p:ext uri="{BB962C8B-B14F-4D97-AF65-F5344CB8AC3E}">
        <p14:creationId xmlns:p14="http://schemas.microsoft.com/office/powerpoint/2010/main" val="1801247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Autofit/>
          </a:bodyPr>
          <a:lstStyle/>
          <a:p>
            <a:pPr lvl="0" algn="r" rtl="1"/>
            <a:endParaRPr lang="en-US" sz="2700" dirty="0">
              <a:solidFill>
                <a:schemeClr val="tx2"/>
              </a:solidFill>
            </a:endParaRPr>
          </a:p>
        </p:txBody>
      </p:sp>
      <p:sp>
        <p:nvSpPr>
          <p:cNvPr id="3" name="Content Placeholder 2"/>
          <p:cNvSpPr>
            <a:spLocks noGrp="1"/>
          </p:cNvSpPr>
          <p:nvPr>
            <p:ph idx="1"/>
          </p:nvPr>
        </p:nvSpPr>
        <p:spPr>
          <a:xfrm>
            <a:off x="457200" y="1412776"/>
            <a:ext cx="8229600" cy="5112568"/>
          </a:xfrm>
        </p:spPr>
        <p:txBody>
          <a:bodyPr>
            <a:normAutofit/>
          </a:bodyPr>
          <a:lstStyle/>
          <a:p>
            <a:pPr marL="0" indent="0" algn="just" rtl="1">
              <a:buNone/>
            </a:pPr>
            <a:endParaRPr lang="ar-KW" sz="1500" dirty="0" smtClean="0">
              <a:solidFill>
                <a:schemeClr val="tx2"/>
              </a:solidFill>
              <a:latin typeface="Calibri" pitchFamily="34" charset="0"/>
            </a:endParaRPr>
          </a:p>
          <a:p>
            <a:pPr marL="0" indent="0" algn="justLow" rtl="1">
              <a:buNone/>
            </a:pPr>
            <a:r>
              <a:rPr lang="ar-KW" sz="4000" dirty="0" smtClean="0">
                <a:solidFill>
                  <a:schemeClr val="tx2"/>
                </a:solidFill>
                <a:latin typeface="Calibri" pitchFamily="34" charset="0"/>
              </a:rPr>
              <a:t>على </a:t>
            </a:r>
            <a:r>
              <a:rPr lang="ar-KW" sz="4000" dirty="0">
                <a:solidFill>
                  <a:schemeClr val="tx2"/>
                </a:solidFill>
                <a:latin typeface="Calibri" pitchFamily="34" charset="0"/>
              </a:rPr>
              <a:t>المسيطر تعبئة </a:t>
            </a:r>
            <a:r>
              <a:rPr lang="ar-KW" sz="4000" dirty="0" smtClean="0">
                <a:solidFill>
                  <a:schemeClr val="tx2"/>
                </a:solidFill>
                <a:latin typeface="Calibri" pitchFamily="34" charset="0"/>
              </a:rPr>
              <a:t>النموذج "</a:t>
            </a:r>
            <a:r>
              <a:rPr lang="ar-KW" sz="4000" dirty="0">
                <a:solidFill>
                  <a:schemeClr val="tx2"/>
                </a:solidFill>
                <a:latin typeface="Calibri" pitchFamily="34" charset="0"/>
              </a:rPr>
              <a:t>بشأن تداول </a:t>
            </a:r>
            <a:r>
              <a:rPr lang="ar-KW" sz="4000" dirty="0" smtClean="0">
                <a:solidFill>
                  <a:schemeClr val="tx2"/>
                </a:solidFill>
                <a:latin typeface="Calibri" pitchFamily="34" charset="0"/>
              </a:rPr>
              <a:t>المسيطر</a:t>
            </a:r>
            <a:r>
              <a:rPr lang="ar-KW" sz="4000" b="1" dirty="0" smtClean="0">
                <a:solidFill>
                  <a:schemeClr val="tx2"/>
                </a:solidFill>
                <a:latin typeface="Calibri" pitchFamily="34" charset="0"/>
              </a:rPr>
              <a:t>على </a:t>
            </a:r>
            <a:r>
              <a:rPr lang="ar-KW" sz="4000" b="1" dirty="0">
                <a:solidFill>
                  <a:schemeClr val="tx2"/>
                </a:solidFill>
                <a:latin typeface="Calibri" pitchFamily="34" charset="0"/>
              </a:rPr>
              <a:t>شركة مدرجة في بورصة الأوراق </a:t>
            </a:r>
            <a:r>
              <a:rPr lang="ar-KW" sz="4000" b="1" dirty="0" smtClean="0">
                <a:solidFill>
                  <a:schemeClr val="tx2"/>
                </a:solidFill>
                <a:latin typeface="Calibri" pitchFamily="34" charset="0"/>
              </a:rPr>
              <a:t>المالية</a:t>
            </a:r>
            <a:r>
              <a:rPr lang="ar-KW" sz="4000" dirty="0" smtClean="0">
                <a:solidFill>
                  <a:schemeClr val="tx2"/>
                </a:solidFill>
                <a:latin typeface="Calibri" pitchFamily="34" charset="0"/>
              </a:rPr>
              <a:t>" والمرفق بالتعليمات </a:t>
            </a:r>
            <a:r>
              <a:rPr lang="ar-KW" sz="4000" u="sng" dirty="0" smtClean="0">
                <a:solidFill>
                  <a:schemeClr val="tx2"/>
                </a:solidFill>
                <a:latin typeface="Calibri" pitchFamily="34" charset="0"/>
              </a:rPr>
              <a:t>قبل </a:t>
            </a:r>
            <a:r>
              <a:rPr lang="ar-KW" sz="4000" u="sng" dirty="0">
                <a:solidFill>
                  <a:schemeClr val="tx2"/>
                </a:solidFill>
                <a:latin typeface="Calibri" pitchFamily="34" charset="0"/>
              </a:rPr>
              <a:t>تحقق المصلحة</a:t>
            </a:r>
            <a:r>
              <a:rPr lang="ar-KW" sz="4000" dirty="0">
                <a:solidFill>
                  <a:schemeClr val="tx2"/>
                </a:solidFill>
                <a:latin typeface="Calibri" pitchFamily="34" charset="0"/>
              </a:rPr>
              <a:t> </a:t>
            </a:r>
            <a:r>
              <a:rPr lang="ar-KW" sz="4000" u="sng" dirty="0" smtClean="0">
                <a:solidFill>
                  <a:schemeClr val="tx2"/>
                </a:solidFill>
                <a:latin typeface="Calibri" pitchFamily="34" charset="0"/>
              </a:rPr>
              <a:t>وتقديم </a:t>
            </a:r>
            <a:r>
              <a:rPr lang="ar-KW" sz="4000" u="sng" dirty="0">
                <a:solidFill>
                  <a:schemeClr val="tx2"/>
                </a:solidFill>
                <a:latin typeface="Calibri" pitchFamily="34" charset="0"/>
              </a:rPr>
              <a:t>النموذج </a:t>
            </a:r>
            <a:r>
              <a:rPr lang="ar-KW" sz="4000" u="sng" dirty="0" smtClean="0">
                <a:solidFill>
                  <a:schemeClr val="tx2"/>
                </a:solidFill>
                <a:latin typeface="Calibri" pitchFamily="34" charset="0"/>
              </a:rPr>
              <a:t>للهيئة</a:t>
            </a:r>
            <a:r>
              <a:rPr lang="ar-KW" sz="4000" dirty="0" smtClean="0">
                <a:solidFill>
                  <a:schemeClr val="tx2"/>
                </a:solidFill>
                <a:latin typeface="Calibri" pitchFamily="34" charset="0"/>
              </a:rPr>
              <a:t> في </a:t>
            </a:r>
            <a:r>
              <a:rPr lang="ar-KW" sz="4000" dirty="0">
                <a:solidFill>
                  <a:schemeClr val="tx2"/>
                </a:solidFill>
                <a:latin typeface="Calibri" pitchFamily="34" charset="0"/>
              </a:rPr>
              <a:t>حال رغب في زيادة </a:t>
            </a:r>
            <a:r>
              <a:rPr lang="ar-KW" sz="4000" dirty="0" smtClean="0">
                <a:solidFill>
                  <a:schemeClr val="tx2"/>
                </a:solidFill>
                <a:latin typeface="Calibri" pitchFamily="34" charset="0"/>
              </a:rPr>
              <a:t>ملكيته. </a:t>
            </a:r>
            <a:endParaRPr lang="en-US" sz="4000" dirty="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5" name="Slide Number Placeholder 14"/>
          <p:cNvSpPr>
            <a:spLocks noGrp="1"/>
          </p:cNvSpPr>
          <p:nvPr>
            <p:ph type="sldNum" sz="quarter" idx="12"/>
          </p:nvPr>
        </p:nvSpPr>
        <p:spPr/>
        <p:txBody>
          <a:bodyPr/>
          <a:lstStyle/>
          <a:p>
            <a:fld id="{8DDEC8EC-0F4B-4CDB-8AC0-556EC31B66C3}" type="slidenum">
              <a:rPr lang="en-GB" smtClean="0"/>
              <a:t>10</a:t>
            </a:fld>
            <a:endParaRPr lang="en-GB"/>
          </a:p>
        </p:txBody>
      </p:sp>
    </p:spTree>
    <p:extLst>
      <p:ext uri="{BB962C8B-B14F-4D97-AF65-F5344CB8AC3E}">
        <p14:creationId xmlns:p14="http://schemas.microsoft.com/office/powerpoint/2010/main" val="27541842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Autofit/>
          </a:bodyPr>
          <a:lstStyle/>
          <a:p>
            <a:pPr lvl="0" algn="r" rtl="1"/>
            <a:endParaRPr lang="en-US" sz="2700" dirty="0">
              <a:solidFill>
                <a:schemeClr val="tx2"/>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9512" y="116632"/>
            <a:ext cx="1039865" cy="299863"/>
          </a:xfrm>
          <a:prstGeom prst="rect">
            <a:avLst/>
          </a:prstGeom>
        </p:spPr>
      </p:pic>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5" name="Slide Number Placeholder 14"/>
          <p:cNvSpPr>
            <a:spLocks noGrp="1"/>
          </p:cNvSpPr>
          <p:nvPr>
            <p:ph type="sldNum" sz="quarter" idx="12"/>
          </p:nvPr>
        </p:nvSpPr>
        <p:spPr/>
        <p:txBody>
          <a:bodyPr/>
          <a:lstStyle/>
          <a:p>
            <a:fld id="{8DDEC8EC-0F4B-4CDB-8AC0-556EC31B66C3}" type="slidenum">
              <a:rPr lang="en-GB" smtClean="0"/>
              <a:t>11</a:t>
            </a:fld>
            <a:endParaRPr lang="en-GB"/>
          </a:p>
        </p:txBody>
      </p:sp>
      <p:pic>
        <p:nvPicPr>
          <p:cNvPr id="12" name="Picture 2"/>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827584" y="381001"/>
            <a:ext cx="7927032" cy="60723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625880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Autofit/>
          </a:bodyPr>
          <a:lstStyle/>
          <a:p>
            <a:pPr algn="r" rtl="1"/>
            <a:r>
              <a:rPr lang="ar-KW" sz="4000" b="1" dirty="0" smtClean="0">
                <a:solidFill>
                  <a:srgbClr val="FF0000"/>
                </a:solidFill>
                <a:latin typeface="Calibri" pitchFamily="34" charset="0"/>
              </a:rPr>
              <a:t/>
            </a:r>
            <a:br>
              <a:rPr lang="ar-KW" sz="4000" b="1" dirty="0" smtClean="0">
                <a:solidFill>
                  <a:srgbClr val="FF0000"/>
                </a:solidFill>
                <a:latin typeface="Calibri" pitchFamily="34" charset="0"/>
              </a:rPr>
            </a:br>
            <a:r>
              <a:rPr lang="ar-KW" sz="4000" b="1" dirty="0" smtClean="0">
                <a:solidFill>
                  <a:srgbClr val="FF0000"/>
                </a:solidFill>
                <a:latin typeface="Calibri" pitchFamily="34" charset="0"/>
              </a:rPr>
              <a:t>آلية احتساب </a:t>
            </a:r>
            <a:r>
              <a:rPr lang="ar-KW" sz="4000" b="1" dirty="0">
                <a:solidFill>
                  <a:srgbClr val="FF0000"/>
                </a:solidFill>
                <a:latin typeface="Calibri" pitchFamily="34" charset="0"/>
              </a:rPr>
              <a:t>الزيادة:</a:t>
            </a:r>
            <a:br>
              <a:rPr lang="ar-KW" sz="4000" b="1" dirty="0">
                <a:solidFill>
                  <a:srgbClr val="FF0000"/>
                </a:solidFill>
                <a:latin typeface="Calibri" pitchFamily="34" charset="0"/>
              </a:rPr>
            </a:br>
            <a:endParaRPr lang="en-US" sz="4000" dirty="0">
              <a:solidFill>
                <a:schemeClr val="tx2"/>
              </a:solidFill>
            </a:endParaRPr>
          </a:p>
        </p:txBody>
      </p:sp>
      <p:sp>
        <p:nvSpPr>
          <p:cNvPr id="3" name="Content Placeholder 2"/>
          <p:cNvSpPr>
            <a:spLocks noGrp="1"/>
          </p:cNvSpPr>
          <p:nvPr>
            <p:ph idx="1"/>
          </p:nvPr>
        </p:nvSpPr>
        <p:spPr>
          <a:xfrm>
            <a:off x="457200" y="1412776"/>
            <a:ext cx="8229600" cy="5112568"/>
          </a:xfrm>
        </p:spPr>
        <p:txBody>
          <a:bodyPr>
            <a:normAutofit/>
          </a:bodyPr>
          <a:lstStyle/>
          <a:p>
            <a:pPr algn="just" rtl="1" fontAlgn="base">
              <a:spcBef>
                <a:spcPct val="0"/>
              </a:spcBef>
              <a:spcAft>
                <a:spcPts val="600"/>
              </a:spcAft>
            </a:pPr>
            <a:r>
              <a:rPr lang="ar-KW" sz="3500" dirty="0" smtClean="0">
                <a:solidFill>
                  <a:schemeClr val="tx2"/>
                </a:solidFill>
                <a:latin typeface="Calibri" pitchFamily="34" charset="0"/>
              </a:rPr>
              <a:t>تحتسب </a:t>
            </a:r>
            <a:r>
              <a:rPr lang="ar-KW" sz="3500" dirty="0">
                <a:solidFill>
                  <a:schemeClr val="tx2"/>
                </a:solidFill>
                <a:latin typeface="Calibri" pitchFamily="34" charset="0"/>
              </a:rPr>
              <a:t>نسبة الزيادة بناءً على السنة </a:t>
            </a:r>
            <a:r>
              <a:rPr lang="ar-KW" sz="3500" dirty="0" smtClean="0">
                <a:solidFill>
                  <a:schemeClr val="tx2"/>
                </a:solidFill>
                <a:latin typeface="Calibri" pitchFamily="34" charset="0"/>
              </a:rPr>
              <a:t>الميلادية (1 </a:t>
            </a:r>
            <a:r>
              <a:rPr lang="ar-KW" sz="3500" dirty="0">
                <a:solidFill>
                  <a:schemeClr val="tx2"/>
                </a:solidFill>
                <a:latin typeface="Calibri" pitchFamily="34" charset="0"/>
              </a:rPr>
              <a:t>يناير إلى 31 ديسمبر</a:t>
            </a:r>
            <a:r>
              <a:rPr lang="ar-KW" sz="3500" dirty="0" smtClean="0">
                <a:solidFill>
                  <a:schemeClr val="tx2"/>
                </a:solidFill>
                <a:latin typeface="Calibri" pitchFamily="34" charset="0"/>
              </a:rPr>
              <a:t>).</a:t>
            </a:r>
          </a:p>
          <a:p>
            <a:pPr algn="just" rtl="1" fontAlgn="base">
              <a:spcBef>
                <a:spcPct val="0"/>
              </a:spcBef>
              <a:spcAft>
                <a:spcPts val="600"/>
              </a:spcAft>
            </a:pPr>
            <a:r>
              <a:rPr lang="ar-KW" sz="3500" dirty="0" smtClean="0">
                <a:solidFill>
                  <a:schemeClr val="tx2"/>
                </a:solidFill>
                <a:latin typeface="Calibri" pitchFamily="34" charset="0"/>
              </a:rPr>
              <a:t>نسبة </a:t>
            </a:r>
            <a:r>
              <a:rPr lang="ar-KW" sz="3500" dirty="0">
                <a:solidFill>
                  <a:schemeClr val="tx2"/>
                </a:solidFill>
                <a:latin typeface="Calibri" pitchFamily="34" charset="0"/>
              </a:rPr>
              <a:t>الزيادة تشمل أي عملية شراء مباشرة أو غير مباشرة من قبل الشركات التابعة أو الأطراف المتحالفة</a:t>
            </a:r>
            <a:r>
              <a:rPr lang="ar-KW" sz="3500" dirty="0" smtClean="0">
                <a:solidFill>
                  <a:schemeClr val="tx2"/>
                </a:solidFill>
                <a:latin typeface="Calibri" pitchFamily="34" charset="0"/>
              </a:rPr>
              <a:t>.</a:t>
            </a:r>
          </a:p>
          <a:p>
            <a:pPr algn="just" rtl="1" fontAlgn="base">
              <a:spcBef>
                <a:spcPct val="0"/>
              </a:spcBef>
              <a:spcAft>
                <a:spcPts val="600"/>
              </a:spcAft>
            </a:pPr>
            <a:r>
              <a:rPr lang="ar-KW" sz="3500" dirty="0" smtClean="0">
                <a:solidFill>
                  <a:schemeClr val="tx2"/>
                </a:solidFill>
                <a:latin typeface="Calibri" pitchFamily="34" charset="0"/>
              </a:rPr>
              <a:t>يلتـزم</a:t>
            </a:r>
            <a:r>
              <a:rPr lang="ar-KW" sz="3500" dirty="0" smtClean="0"/>
              <a:t> </a:t>
            </a:r>
            <a:r>
              <a:rPr lang="ar-KW" sz="3500" dirty="0">
                <a:solidFill>
                  <a:schemeClr val="tx2"/>
                </a:solidFill>
                <a:latin typeface="Calibri" pitchFamily="34" charset="0"/>
              </a:rPr>
              <a:t>المسيطر بالنسبة المحددة بخلاف الأسهم التي تم بيعها في تلك السنة الميلادية، ب</a:t>
            </a:r>
            <a:r>
              <a:rPr lang="ar-KW" sz="3500" dirty="0" smtClean="0">
                <a:solidFill>
                  <a:schemeClr val="tx2"/>
                </a:solidFill>
                <a:latin typeface="Calibri" pitchFamily="34" charset="0"/>
              </a:rPr>
              <a:t>ما </a:t>
            </a:r>
            <a:r>
              <a:rPr lang="ar-KW" sz="3500" dirty="0">
                <a:solidFill>
                  <a:schemeClr val="tx2"/>
                </a:solidFill>
                <a:latin typeface="Calibri" pitchFamily="34" charset="0"/>
              </a:rPr>
              <a:t>لا يتجاوز الـ 2% للملكية </a:t>
            </a:r>
            <a:r>
              <a:rPr lang="ar-KW" sz="3500" dirty="0" smtClean="0">
                <a:solidFill>
                  <a:schemeClr val="tx2"/>
                </a:solidFill>
                <a:latin typeface="Calibri" pitchFamily="34" charset="0"/>
              </a:rPr>
              <a:t>التي لا تزيد </a:t>
            </a:r>
            <a:r>
              <a:rPr lang="ar-KW" sz="3500" dirty="0">
                <a:solidFill>
                  <a:schemeClr val="tx2"/>
                </a:solidFill>
                <a:latin typeface="Calibri" pitchFamily="34" charset="0"/>
              </a:rPr>
              <a:t>عن 30% إلى 50%، وبما لا يتجاوز الـ 5% للملكيات التي تزيد عن 50</a:t>
            </a:r>
            <a:r>
              <a:rPr lang="ar-KW" sz="3500" dirty="0" smtClean="0">
                <a:solidFill>
                  <a:schemeClr val="tx2"/>
                </a:solidFill>
                <a:latin typeface="Calibri" pitchFamily="34" charset="0"/>
              </a:rPr>
              <a:t>%.</a:t>
            </a:r>
          </a:p>
          <a:p>
            <a:pPr algn="just" rtl="1" fontAlgn="base">
              <a:spcBef>
                <a:spcPct val="0"/>
              </a:spcBef>
              <a:spcAft>
                <a:spcPts val="600"/>
              </a:spcAft>
            </a:pPr>
            <a:endParaRPr lang="ar-KW" sz="1500" dirty="0" smtClean="0">
              <a:solidFill>
                <a:schemeClr val="tx2"/>
              </a:solidFill>
              <a:latin typeface="Calibri" pitchFamily="34" charset="0"/>
            </a:endParaRPr>
          </a:p>
          <a:p>
            <a:pPr algn="just" rtl="1" fontAlgn="base">
              <a:spcBef>
                <a:spcPct val="0"/>
              </a:spcBef>
              <a:spcAft>
                <a:spcPts val="600"/>
              </a:spcAft>
            </a:pPr>
            <a:endParaRPr lang="ar-KW" sz="3000" dirty="0">
              <a:solidFill>
                <a:schemeClr val="tx2"/>
              </a:solidFill>
              <a:latin typeface="Calibri" pitchFamily="34" charset="0"/>
            </a:endParaRPr>
          </a:p>
          <a:p>
            <a:pPr algn="just" rtl="1" fontAlgn="base">
              <a:spcBef>
                <a:spcPct val="0"/>
              </a:spcBef>
              <a:spcAft>
                <a:spcPts val="600"/>
              </a:spcAft>
            </a:pPr>
            <a:endParaRPr lang="en-US" sz="3000" dirty="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5" name="Slide Number Placeholder 14"/>
          <p:cNvSpPr>
            <a:spLocks noGrp="1"/>
          </p:cNvSpPr>
          <p:nvPr>
            <p:ph type="sldNum" sz="quarter" idx="12"/>
          </p:nvPr>
        </p:nvSpPr>
        <p:spPr/>
        <p:txBody>
          <a:bodyPr/>
          <a:lstStyle/>
          <a:p>
            <a:fld id="{8DDEC8EC-0F4B-4CDB-8AC0-556EC31B66C3}" type="slidenum">
              <a:rPr lang="en-GB" smtClean="0"/>
              <a:t>12</a:t>
            </a:fld>
            <a:endParaRPr lang="en-GB"/>
          </a:p>
        </p:txBody>
      </p:sp>
    </p:spTree>
    <p:extLst>
      <p:ext uri="{BB962C8B-B14F-4D97-AF65-F5344CB8AC3E}">
        <p14:creationId xmlns:p14="http://schemas.microsoft.com/office/powerpoint/2010/main" val="1744582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Autofit/>
          </a:bodyPr>
          <a:lstStyle/>
          <a:p>
            <a:pPr algn="r" rtl="1"/>
            <a:endParaRPr lang="en-US" sz="4000" dirty="0">
              <a:solidFill>
                <a:schemeClr val="tx2"/>
              </a:solidFill>
            </a:endParaRPr>
          </a:p>
        </p:txBody>
      </p:sp>
      <p:sp>
        <p:nvSpPr>
          <p:cNvPr id="3" name="Content Placeholder 2"/>
          <p:cNvSpPr>
            <a:spLocks noGrp="1"/>
          </p:cNvSpPr>
          <p:nvPr>
            <p:ph idx="1"/>
          </p:nvPr>
        </p:nvSpPr>
        <p:spPr>
          <a:xfrm>
            <a:off x="457200" y="1412776"/>
            <a:ext cx="8229600" cy="5112568"/>
          </a:xfrm>
        </p:spPr>
        <p:txBody>
          <a:bodyPr>
            <a:normAutofit/>
          </a:bodyPr>
          <a:lstStyle/>
          <a:p>
            <a:pPr marL="0" indent="-400050" algn="just" rtl="1" fontAlgn="base">
              <a:spcBef>
                <a:spcPct val="0"/>
              </a:spcBef>
              <a:spcAft>
                <a:spcPts val="600"/>
              </a:spcAft>
              <a:buFont typeface="Wingdings" pitchFamily="2" charset="2"/>
              <a:buChar char="Ø"/>
            </a:pPr>
            <a:r>
              <a:rPr lang="ar-KW" sz="3600" b="1" dirty="0">
                <a:solidFill>
                  <a:srgbClr val="FF0000"/>
                </a:solidFill>
                <a:latin typeface="Calibri" pitchFamily="34" charset="0"/>
              </a:rPr>
              <a:t>مثال</a:t>
            </a:r>
            <a:r>
              <a:rPr lang="ar-KW" sz="3600" dirty="0">
                <a:solidFill>
                  <a:srgbClr val="FF0000"/>
                </a:solidFill>
                <a:latin typeface="Calibri" pitchFamily="34" charset="0"/>
              </a:rPr>
              <a:t>:</a:t>
            </a:r>
            <a:r>
              <a:rPr lang="ar-KW" sz="3600" dirty="0">
                <a:solidFill>
                  <a:schemeClr val="tx2"/>
                </a:solidFill>
                <a:latin typeface="Calibri" pitchFamily="34" charset="0"/>
              </a:rPr>
              <a:t> </a:t>
            </a:r>
            <a:endParaRPr lang="ar-KW" sz="3600" dirty="0" smtClean="0">
              <a:solidFill>
                <a:schemeClr val="tx2"/>
              </a:solidFill>
              <a:latin typeface="Calibri" pitchFamily="34" charset="0"/>
            </a:endParaRPr>
          </a:p>
          <a:p>
            <a:pPr marL="0" indent="-400050" algn="just" rtl="1" fontAlgn="base">
              <a:spcBef>
                <a:spcPct val="0"/>
              </a:spcBef>
              <a:spcAft>
                <a:spcPts val="600"/>
              </a:spcAft>
              <a:buFont typeface="Wingdings" pitchFamily="2" charset="2"/>
              <a:buChar char="Ø"/>
            </a:pPr>
            <a:endParaRPr lang="ar-KW" sz="1500" dirty="0" smtClean="0">
              <a:solidFill>
                <a:schemeClr val="tx2"/>
              </a:solidFill>
              <a:latin typeface="Calibri" pitchFamily="34" charset="0"/>
            </a:endParaRPr>
          </a:p>
          <a:p>
            <a:pPr marL="0" indent="0" algn="just" rtl="1" fontAlgn="base">
              <a:spcBef>
                <a:spcPct val="0"/>
              </a:spcBef>
              <a:spcAft>
                <a:spcPts val="600"/>
              </a:spcAft>
              <a:buNone/>
            </a:pPr>
            <a:r>
              <a:rPr lang="ar-KW" sz="3600" dirty="0" smtClean="0">
                <a:solidFill>
                  <a:schemeClr val="tx2"/>
                </a:solidFill>
                <a:latin typeface="Calibri" pitchFamily="34" charset="0"/>
              </a:rPr>
              <a:t>يكون </a:t>
            </a:r>
            <a:r>
              <a:rPr lang="ar-KW" sz="3600" dirty="0">
                <a:solidFill>
                  <a:schemeClr val="tx2"/>
                </a:solidFill>
                <a:latin typeface="Calibri" pitchFamily="34" charset="0"/>
              </a:rPr>
              <a:t>لدى الطرف المسيطر نسبة 35% من أسهم شركة مدرجة، فإذا قام ببيع جزء من ملكيته ولنفتـرض 2% يكون لديه الحق بشراء 2% فقط ليكون 35%، </a:t>
            </a:r>
            <a:r>
              <a:rPr lang="ar-KW" sz="3600" u="sng" dirty="0">
                <a:solidFill>
                  <a:schemeClr val="tx2"/>
                </a:solidFill>
                <a:latin typeface="Calibri" pitchFamily="34" charset="0"/>
              </a:rPr>
              <a:t>وليس 4% أي ما قام ببيعه </a:t>
            </a:r>
            <a:r>
              <a:rPr lang="ar-KW" sz="3600" u="sng" dirty="0" smtClean="0">
                <a:solidFill>
                  <a:schemeClr val="tx2"/>
                </a:solidFill>
                <a:latin typeface="Calibri" pitchFamily="34" charset="0"/>
              </a:rPr>
              <a:t>مضاف</a:t>
            </a:r>
            <a:r>
              <a:rPr lang="ar-KW" sz="3600" u="sng" dirty="0">
                <a:solidFill>
                  <a:schemeClr val="tx2"/>
                </a:solidFill>
                <a:latin typeface="Calibri" pitchFamily="34" charset="0"/>
              </a:rPr>
              <a:t>اً</a:t>
            </a:r>
            <a:r>
              <a:rPr lang="ar-KW" sz="3600" u="sng" dirty="0" smtClean="0">
                <a:solidFill>
                  <a:schemeClr val="tx2"/>
                </a:solidFill>
                <a:latin typeface="Calibri" pitchFamily="34" charset="0"/>
              </a:rPr>
              <a:t> </a:t>
            </a:r>
            <a:r>
              <a:rPr lang="ar-KW" sz="3600" u="sng" dirty="0">
                <a:solidFill>
                  <a:schemeClr val="tx2"/>
                </a:solidFill>
                <a:latin typeface="Calibri" pitchFamily="34" charset="0"/>
              </a:rPr>
              <a:t>إليه النسبة المسموح بها سنوياً.</a:t>
            </a:r>
            <a:endParaRPr lang="en-US" sz="3600" u="sng" dirty="0">
              <a:solidFill>
                <a:schemeClr val="tx2"/>
              </a:solidFill>
              <a:latin typeface="Calibri" pitchFamily="34" charset="0"/>
            </a:endParaRPr>
          </a:p>
          <a:p>
            <a:pPr algn="just" rtl="1" fontAlgn="base">
              <a:spcBef>
                <a:spcPct val="0"/>
              </a:spcBef>
              <a:spcAft>
                <a:spcPts val="600"/>
              </a:spcAft>
            </a:pPr>
            <a:endParaRPr lang="ar-KW" sz="1500" dirty="0" smtClean="0">
              <a:solidFill>
                <a:schemeClr val="tx2"/>
              </a:solidFill>
              <a:latin typeface="Calibri" pitchFamily="34" charset="0"/>
            </a:endParaRPr>
          </a:p>
          <a:p>
            <a:pPr algn="just" rtl="1" fontAlgn="base">
              <a:spcBef>
                <a:spcPct val="0"/>
              </a:spcBef>
              <a:spcAft>
                <a:spcPts val="600"/>
              </a:spcAft>
            </a:pPr>
            <a:endParaRPr lang="ar-KW" sz="3000" dirty="0">
              <a:solidFill>
                <a:schemeClr val="tx2"/>
              </a:solidFill>
              <a:latin typeface="Calibri" pitchFamily="34" charset="0"/>
            </a:endParaRPr>
          </a:p>
          <a:p>
            <a:pPr algn="just" rtl="1" fontAlgn="base">
              <a:spcBef>
                <a:spcPct val="0"/>
              </a:spcBef>
              <a:spcAft>
                <a:spcPts val="600"/>
              </a:spcAft>
            </a:pPr>
            <a:endParaRPr lang="en-US" sz="3000" dirty="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5" name="Slide Number Placeholder 14"/>
          <p:cNvSpPr>
            <a:spLocks noGrp="1"/>
          </p:cNvSpPr>
          <p:nvPr>
            <p:ph type="sldNum" sz="quarter" idx="12"/>
          </p:nvPr>
        </p:nvSpPr>
        <p:spPr/>
        <p:txBody>
          <a:bodyPr/>
          <a:lstStyle/>
          <a:p>
            <a:fld id="{8DDEC8EC-0F4B-4CDB-8AC0-556EC31B66C3}" type="slidenum">
              <a:rPr lang="en-GB" smtClean="0"/>
              <a:t>13</a:t>
            </a:fld>
            <a:endParaRPr lang="en-GB"/>
          </a:p>
        </p:txBody>
      </p:sp>
    </p:spTree>
    <p:extLst>
      <p:ext uri="{BB962C8B-B14F-4D97-AF65-F5344CB8AC3E}">
        <p14:creationId xmlns:p14="http://schemas.microsoft.com/office/powerpoint/2010/main" val="41858883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500" b="1" dirty="0">
                <a:solidFill>
                  <a:srgbClr val="FF0000"/>
                </a:solidFill>
                <a:latin typeface="Calibri" pitchFamily="34" charset="0"/>
              </a:rPr>
              <a:t>تجاوز نسبة الشراء المسموح بها</a:t>
            </a:r>
            <a:r>
              <a:rPr lang="ar-KW" sz="3500" b="1" dirty="0" smtClean="0">
                <a:solidFill>
                  <a:srgbClr val="FF0000"/>
                </a:solidFill>
                <a:latin typeface="Calibri" pitchFamily="34" charset="0"/>
              </a:rPr>
              <a:t>:</a:t>
            </a:r>
            <a:endParaRPr lang="en-US" sz="3500" dirty="0">
              <a:solidFill>
                <a:schemeClr val="tx2"/>
              </a:solidFill>
            </a:endParaRPr>
          </a:p>
        </p:txBody>
      </p:sp>
      <p:sp>
        <p:nvSpPr>
          <p:cNvPr id="3" name="Content Placeholder 2"/>
          <p:cNvSpPr>
            <a:spLocks noGrp="1"/>
          </p:cNvSpPr>
          <p:nvPr>
            <p:ph idx="1"/>
          </p:nvPr>
        </p:nvSpPr>
        <p:spPr>
          <a:xfrm>
            <a:off x="419100" y="1412776"/>
            <a:ext cx="8229600" cy="4525963"/>
          </a:xfrm>
        </p:spPr>
        <p:txBody>
          <a:bodyPr>
            <a:noAutofit/>
          </a:bodyPr>
          <a:lstStyle/>
          <a:p>
            <a:pPr marL="0" indent="0" algn="r" rtl="1">
              <a:buNone/>
            </a:pPr>
            <a:endParaRPr lang="ar-KW" sz="2600" dirty="0" smtClean="0">
              <a:solidFill>
                <a:schemeClr val="tx2"/>
              </a:solidFill>
              <a:latin typeface="Calibri" pitchFamily="34" charset="0"/>
            </a:endParaRPr>
          </a:p>
          <a:p>
            <a:pPr marL="0" indent="0" algn="just" rtl="1">
              <a:buNone/>
            </a:pPr>
            <a:r>
              <a:rPr lang="en-US" sz="4000" dirty="0" smtClean="0">
                <a:solidFill>
                  <a:schemeClr val="tx2"/>
                </a:solidFill>
                <a:latin typeface="Calibri" pitchFamily="34" charset="0"/>
              </a:rPr>
              <a:t> </a:t>
            </a:r>
            <a:r>
              <a:rPr lang="ar-KW" sz="4000" dirty="0">
                <a:solidFill>
                  <a:schemeClr val="tx2"/>
                </a:solidFill>
                <a:latin typeface="Calibri" pitchFamily="34" charset="0"/>
              </a:rPr>
              <a:t>يلتـزم المسيطر </a:t>
            </a:r>
            <a:r>
              <a:rPr lang="ar-KW" sz="4000" u="sng" dirty="0">
                <a:solidFill>
                  <a:schemeClr val="tx2"/>
                </a:solidFill>
                <a:latin typeface="Calibri" pitchFamily="34" charset="0"/>
              </a:rPr>
              <a:t>بتقديم عرض استحواذ إلزامي</a:t>
            </a:r>
            <a:r>
              <a:rPr lang="ar-KW" sz="4000" dirty="0">
                <a:solidFill>
                  <a:schemeClr val="tx2"/>
                </a:solidFill>
                <a:latin typeface="Calibri" pitchFamily="34" charset="0"/>
              </a:rPr>
              <a:t> في حال تجاوز نسبة شراء الأسهم المسموحة له وذلك طبقاً لأحكام القانون رقم 7 لسنة 2010.</a:t>
            </a:r>
            <a:endParaRPr lang="en-US" sz="40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marL="0" indent="0" algn="just" rtl="1">
              <a:buNone/>
            </a:pPr>
            <a:endParaRPr lang="ar-KW" sz="2400" dirty="0" smtClean="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lvl="0" indent="0" algn="r" rtl="1" fontAlgn="base">
              <a:spcBef>
                <a:spcPct val="0"/>
              </a:spcBef>
              <a:spcAft>
                <a:spcPts val="600"/>
              </a:spcAft>
              <a:buNone/>
            </a:pPr>
            <a:endParaRPr lang="ar-KW" sz="2200" dirty="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14</a:t>
            </a:fld>
            <a:endParaRPr lang="en-GB"/>
          </a:p>
        </p:txBody>
      </p:sp>
    </p:spTree>
    <p:extLst>
      <p:ext uri="{BB962C8B-B14F-4D97-AF65-F5344CB8AC3E}">
        <p14:creationId xmlns:p14="http://schemas.microsoft.com/office/powerpoint/2010/main" val="35302137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dirty="0">
              <a:solidFill>
                <a:schemeClr val="tx2"/>
              </a:solidFill>
            </a:endParaRPr>
          </a:p>
        </p:txBody>
      </p:sp>
      <p:sp>
        <p:nvSpPr>
          <p:cNvPr id="3" name="Content Placeholder 2"/>
          <p:cNvSpPr>
            <a:spLocks noGrp="1"/>
          </p:cNvSpPr>
          <p:nvPr>
            <p:ph idx="1"/>
          </p:nvPr>
        </p:nvSpPr>
        <p:spPr>
          <a:xfrm>
            <a:off x="419100" y="1423317"/>
            <a:ext cx="8229600" cy="4669979"/>
          </a:xfrm>
        </p:spPr>
        <p:txBody>
          <a:bodyPr>
            <a:noAutofit/>
          </a:bodyPr>
          <a:lstStyle/>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marL="0" indent="0" algn="just" rtl="1">
              <a:buNone/>
            </a:pPr>
            <a:endParaRPr lang="ar-KW" sz="2400" dirty="0" smtClean="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lvl="0" indent="0" algn="ctr" rtl="1" fontAlgn="base">
              <a:spcBef>
                <a:spcPct val="0"/>
              </a:spcBef>
              <a:spcAft>
                <a:spcPts val="600"/>
              </a:spcAft>
              <a:buNone/>
            </a:pPr>
            <a:r>
              <a:rPr lang="ar-KW" sz="5200" b="1" dirty="0" smtClean="0">
                <a:solidFill>
                  <a:srgbClr val="FF0000"/>
                </a:solidFill>
                <a:latin typeface="Calibri" pitchFamily="34" charset="0"/>
              </a:rPr>
              <a:t>ثالثاً: </a:t>
            </a:r>
          </a:p>
          <a:p>
            <a:pPr marL="0" lvl="0" indent="0" algn="ctr" rtl="1" fontAlgn="base">
              <a:spcBef>
                <a:spcPct val="0"/>
              </a:spcBef>
              <a:spcAft>
                <a:spcPts val="600"/>
              </a:spcAft>
              <a:buNone/>
            </a:pPr>
            <a:r>
              <a:rPr lang="ar-KW" sz="5200" b="1" dirty="0" smtClean="0">
                <a:solidFill>
                  <a:schemeClr val="tx2"/>
                </a:solidFill>
                <a:latin typeface="Calibri" pitchFamily="34" charset="0"/>
              </a:rPr>
              <a:t>نسبة البيع المسموح بها للمسيطر</a:t>
            </a:r>
            <a:endParaRPr lang="ar-KW" sz="5200" b="1" dirty="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15</a:t>
            </a:fld>
            <a:endParaRPr lang="en-GB">
              <a:solidFill>
                <a:prstClr val="black">
                  <a:tint val="75000"/>
                </a:prstClr>
              </a:solidFill>
            </a:endParaRPr>
          </a:p>
        </p:txBody>
      </p:sp>
    </p:spTree>
    <p:extLst>
      <p:ext uri="{BB962C8B-B14F-4D97-AF65-F5344CB8AC3E}">
        <p14:creationId xmlns:p14="http://schemas.microsoft.com/office/powerpoint/2010/main" val="42138321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2900" b="1" dirty="0">
                <a:solidFill>
                  <a:srgbClr val="FF0000"/>
                </a:solidFill>
                <a:latin typeface="Calibri" pitchFamily="34" charset="0"/>
              </a:rPr>
              <a:t>الملكيات التي تزيد عن 30% إلى 50</a:t>
            </a:r>
            <a:r>
              <a:rPr lang="ar-KW" sz="2900" b="1" dirty="0" smtClean="0">
                <a:solidFill>
                  <a:srgbClr val="FF0000"/>
                </a:solidFill>
                <a:latin typeface="Calibri" pitchFamily="34" charset="0"/>
              </a:rPr>
              <a:t>%:</a:t>
            </a:r>
            <a:endParaRPr lang="en-US" sz="2900" dirty="0">
              <a:solidFill>
                <a:schemeClr val="tx2"/>
              </a:solidFill>
            </a:endParaRPr>
          </a:p>
        </p:txBody>
      </p:sp>
      <p:sp>
        <p:nvSpPr>
          <p:cNvPr id="3" name="Content Placeholder 2"/>
          <p:cNvSpPr>
            <a:spLocks noGrp="1"/>
          </p:cNvSpPr>
          <p:nvPr>
            <p:ph idx="1"/>
          </p:nvPr>
        </p:nvSpPr>
        <p:spPr>
          <a:xfrm>
            <a:off x="419100" y="1412776"/>
            <a:ext cx="8229600" cy="4525963"/>
          </a:xfrm>
        </p:spPr>
        <p:txBody>
          <a:bodyPr>
            <a:noAutofit/>
          </a:bodyPr>
          <a:lstStyle/>
          <a:p>
            <a:pPr marL="0" indent="0" algn="just" rtl="1">
              <a:buNone/>
            </a:pPr>
            <a:r>
              <a:rPr lang="ar-KW" sz="3000" dirty="0" smtClean="0">
                <a:solidFill>
                  <a:schemeClr val="tx2"/>
                </a:solidFill>
                <a:latin typeface="Calibri" pitchFamily="34" charset="0"/>
              </a:rPr>
              <a:t>يجوز للمسيطرعلى </a:t>
            </a:r>
            <a:r>
              <a:rPr lang="ar-KW" sz="3000" dirty="0">
                <a:solidFill>
                  <a:schemeClr val="tx2"/>
                </a:solidFill>
                <a:latin typeface="Calibri" pitchFamily="34" charset="0"/>
              </a:rPr>
              <a:t>شركة مدرجة في بورصة الأوراق المالية </a:t>
            </a:r>
            <a:r>
              <a:rPr lang="ar-KW" sz="3000" dirty="0" smtClean="0">
                <a:solidFill>
                  <a:schemeClr val="tx2"/>
                </a:solidFill>
                <a:latin typeface="Calibri" pitchFamily="34" charset="0"/>
              </a:rPr>
              <a:t>بيع ملكيته </a:t>
            </a:r>
            <a:r>
              <a:rPr lang="ar-KW" sz="3000" dirty="0">
                <a:solidFill>
                  <a:schemeClr val="tx2"/>
                </a:solidFill>
                <a:latin typeface="Calibri" pitchFamily="34" charset="0"/>
              </a:rPr>
              <a:t>في رأس المال بشكل تدريجي </a:t>
            </a:r>
            <a:r>
              <a:rPr lang="ar-KW" sz="3000" dirty="0" smtClean="0">
                <a:solidFill>
                  <a:schemeClr val="tx2"/>
                </a:solidFill>
                <a:latin typeface="Calibri" pitchFamily="34" charset="0"/>
              </a:rPr>
              <a:t>سنوياً بنسبة بيع 2</a:t>
            </a:r>
            <a:r>
              <a:rPr lang="ar-KW" sz="3000" dirty="0">
                <a:solidFill>
                  <a:schemeClr val="tx2"/>
                </a:solidFill>
                <a:latin typeface="Calibri" pitchFamily="34" charset="0"/>
              </a:rPr>
              <a:t>% </a:t>
            </a:r>
            <a:r>
              <a:rPr lang="ar-KW" sz="3000" dirty="0" smtClean="0">
                <a:solidFill>
                  <a:schemeClr val="tx2"/>
                </a:solidFill>
                <a:latin typeface="Calibri" pitchFamily="34" charset="0"/>
              </a:rPr>
              <a:t>من رأس مال الشركة:</a:t>
            </a:r>
          </a:p>
          <a:p>
            <a:pPr marL="0" indent="0" algn="just" rtl="1">
              <a:buNone/>
            </a:pPr>
            <a:endParaRPr lang="en-US" sz="3000" dirty="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16</a:t>
            </a:fld>
            <a:endParaRPr lang="en-GB">
              <a:solidFill>
                <a:prstClr val="black">
                  <a:tint val="75000"/>
                </a:prstClr>
              </a:solidFill>
            </a:endParaRPr>
          </a:p>
        </p:txBody>
      </p:sp>
      <p:cxnSp>
        <p:nvCxnSpPr>
          <p:cNvPr id="10" name="Straight Connector 9"/>
          <p:cNvCxnSpPr/>
          <p:nvPr/>
        </p:nvCxnSpPr>
        <p:spPr>
          <a:xfrm>
            <a:off x="6037089" y="3895724"/>
            <a:ext cx="0" cy="133350"/>
          </a:xfrm>
          <a:prstGeom prst="line">
            <a:avLst/>
          </a:prstGeom>
        </p:spPr>
        <p:style>
          <a:lnRef idx="2">
            <a:schemeClr val="dk1"/>
          </a:lnRef>
          <a:fillRef idx="0">
            <a:schemeClr val="dk1"/>
          </a:fillRef>
          <a:effectRef idx="1">
            <a:schemeClr val="dk1"/>
          </a:effectRef>
          <a:fontRef idx="minor">
            <a:schemeClr val="tx1"/>
          </a:fontRef>
        </p:style>
      </p:cxnSp>
      <p:sp>
        <p:nvSpPr>
          <p:cNvPr id="11" name="Oval 10"/>
          <p:cNvSpPr/>
          <p:nvPr/>
        </p:nvSpPr>
        <p:spPr>
          <a:xfrm>
            <a:off x="2598564" y="3933056"/>
            <a:ext cx="965324" cy="771525"/>
          </a:xfrm>
          <a:prstGeom prst="ellipse">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rtl="1">
              <a:lnSpc>
                <a:spcPct val="115000"/>
              </a:lnSpc>
              <a:spcAft>
                <a:spcPts val="1000"/>
              </a:spcAft>
            </a:pPr>
            <a:r>
              <a:rPr lang="ar-KW" sz="1350" b="1" dirty="0" smtClean="0">
                <a:solidFill>
                  <a:prstClr val="black"/>
                </a:solidFill>
                <a:ea typeface="Calibri"/>
              </a:rPr>
              <a:t>50%</a:t>
            </a:r>
            <a:endParaRPr lang="en-US" sz="1350" b="1" dirty="0">
              <a:solidFill>
                <a:prstClr val="black"/>
              </a:solidFill>
              <a:ea typeface="Calibri"/>
              <a:cs typeface="Arial"/>
            </a:endParaRPr>
          </a:p>
        </p:txBody>
      </p:sp>
      <p:sp>
        <p:nvSpPr>
          <p:cNvPr id="14" name="Oval 13"/>
          <p:cNvSpPr/>
          <p:nvPr/>
        </p:nvSpPr>
        <p:spPr>
          <a:xfrm>
            <a:off x="5508104" y="4149080"/>
            <a:ext cx="1013668" cy="771525"/>
          </a:xfrm>
          <a:prstGeom prst="ellipse">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rtl="1">
              <a:lnSpc>
                <a:spcPct val="115000"/>
              </a:lnSpc>
              <a:spcAft>
                <a:spcPts val="1000"/>
              </a:spcAft>
            </a:pPr>
            <a:r>
              <a:rPr lang="ar-KW" sz="1350" b="1" dirty="0" smtClean="0">
                <a:solidFill>
                  <a:prstClr val="black"/>
                </a:solidFill>
                <a:ea typeface="Calibri"/>
              </a:rPr>
              <a:t>30</a:t>
            </a:r>
            <a:r>
              <a:rPr lang="ar-KW" sz="1350" b="1" dirty="0">
                <a:solidFill>
                  <a:prstClr val="black"/>
                </a:solidFill>
                <a:ea typeface="Calibri"/>
              </a:rPr>
              <a:t>% +</a:t>
            </a:r>
            <a:endParaRPr lang="en-US" sz="1350" b="1" dirty="0">
              <a:solidFill>
                <a:prstClr val="black"/>
              </a:solidFill>
              <a:ea typeface="Calibri"/>
              <a:cs typeface="Arial"/>
            </a:endParaRPr>
          </a:p>
          <a:p>
            <a:pPr algn="ctr" rtl="1">
              <a:lnSpc>
                <a:spcPct val="115000"/>
              </a:lnSpc>
              <a:spcAft>
                <a:spcPts val="1000"/>
              </a:spcAft>
            </a:pPr>
            <a:endParaRPr lang="en-US" sz="1350" b="1" dirty="0">
              <a:solidFill>
                <a:prstClr val="black"/>
              </a:solidFill>
              <a:ea typeface="Calibri"/>
              <a:cs typeface="Arial"/>
            </a:endParaRPr>
          </a:p>
        </p:txBody>
      </p:sp>
      <p:cxnSp>
        <p:nvCxnSpPr>
          <p:cNvPr id="15" name="Straight Arrow Connector 14"/>
          <p:cNvCxnSpPr/>
          <p:nvPr/>
        </p:nvCxnSpPr>
        <p:spPr>
          <a:xfrm flipV="1">
            <a:off x="3022888" y="4571999"/>
            <a:ext cx="0" cy="228600"/>
          </a:xfrm>
          <a:prstGeom prst="straightConnector1">
            <a:avLst/>
          </a:prstGeom>
          <a:ln>
            <a:headEnd w="lg" len="lg"/>
            <a:tailEnd type="arrow"/>
          </a:ln>
        </p:spPr>
        <p:style>
          <a:lnRef idx="2">
            <a:schemeClr val="dk1"/>
          </a:lnRef>
          <a:fillRef idx="0">
            <a:schemeClr val="dk1"/>
          </a:fillRef>
          <a:effectRef idx="1">
            <a:schemeClr val="dk1"/>
          </a:effectRef>
          <a:fontRef idx="minor">
            <a:schemeClr val="tx1"/>
          </a:fontRef>
        </p:style>
      </p:cxnSp>
      <p:sp>
        <p:nvSpPr>
          <p:cNvPr id="16" name="Oval 15"/>
          <p:cNvSpPr/>
          <p:nvPr/>
        </p:nvSpPr>
        <p:spPr>
          <a:xfrm>
            <a:off x="4087205" y="3112293"/>
            <a:ext cx="1103919" cy="771525"/>
          </a:xfrm>
          <a:prstGeom prst="ellipse">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rtl="1">
              <a:lnSpc>
                <a:spcPct val="115000"/>
              </a:lnSpc>
              <a:spcAft>
                <a:spcPts val="1000"/>
              </a:spcAft>
            </a:pPr>
            <a:r>
              <a:rPr lang="en-US" sz="2200" b="1" dirty="0" smtClean="0">
                <a:solidFill>
                  <a:prstClr val="black"/>
                </a:solidFill>
                <a:ea typeface="Calibri"/>
                <a:cs typeface="Arial"/>
              </a:rPr>
              <a:t>2%</a:t>
            </a:r>
            <a:r>
              <a:rPr lang="ar-KW" sz="2200" b="1" dirty="0" smtClean="0">
                <a:solidFill>
                  <a:prstClr val="black"/>
                </a:solidFill>
                <a:ea typeface="Calibri"/>
              </a:rPr>
              <a:t>+</a:t>
            </a:r>
            <a:endParaRPr lang="en-US" sz="2200" b="1" dirty="0">
              <a:solidFill>
                <a:prstClr val="black"/>
              </a:solidFill>
              <a:ea typeface="Calibri"/>
              <a:cs typeface="Arial"/>
            </a:endParaRPr>
          </a:p>
        </p:txBody>
      </p:sp>
      <p:sp>
        <p:nvSpPr>
          <p:cNvPr id="17" name="Oval 16"/>
          <p:cNvSpPr/>
          <p:nvPr/>
        </p:nvSpPr>
        <p:spPr>
          <a:xfrm>
            <a:off x="1887652" y="4685216"/>
            <a:ext cx="2270472" cy="1406757"/>
          </a:xfrm>
          <a:prstGeom prst="ellipse">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rtl="1">
              <a:lnSpc>
                <a:spcPct val="115000"/>
              </a:lnSpc>
              <a:spcAft>
                <a:spcPts val="1000"/>
              </a:spcAft>
            </a:pPr>
            <a:r>
              <a:rPr lang="ar-KW" sz="2200" dirty="0" smtClean="0">
                <a:solidFill>
                  <a:prstClr val="black"/>
                </a:solidFill>
                <a:latin typeface="Sakkal Majalla" pitchFamily="2" charset="-78"/>
                <a:ea typeface="Calibri"/>
                <a:cs typeface="Sakkal Majalla" pitchFamily="2" charset="-78"/>
              </a:rPr>
              <a:t>تُعد الشركة محل العرض </a:t>
            </a:r>
            <a:r>
              <a:rPr lang="ar-KW" sz="2200" b="1" dirty="0" smtClean="0">
                <a:solidFill>
                  <a:srgbClr val="1F497D"/>
                </a:solidFill>
                <a:latin typeface="Sakkal Majalla" pitchFamily="2" charset="-78"/>
                <a:ea typeface="Calibri"/>
                <a:cs typeface="Sakkal Majalla" pitchFamily="2" charset="-78"/>
              </a:rPr>
              <a:t>تابعة</a:t>
            </a:r>
            <a:r>
              <a:rPr lang="ar-KW" sz="2200" dirty="0" smtClean="0">
                <a:solidFill>
                  <a:prstClr val="black"/>
                </a:solidFill>
                <a:latin typeface="Sakkal Majalla" pitchFamily="2" charset="-78"/>
                <a:ea typeface="Calibri"/>
                <a:cs typeface="Sakkal Majalla" pitchFamily="2" charset="-78"/>
              </a:rPr>
              <a:t> للمسيطر</a:t>
            </a:r>
            <a:endParaRPr lang="en-US" sz="2200" b="1" dirty="0">
              <a:solidFill>
                <a:prstClr val="black"/>
              </a:solidFill>
              <a:latin typeface="Sakkal Majalla" pitchFamily="2" charset="-78"/>
              <a:ea typeface="Calibri"/>
              <a:cs typeface="Sakkal Majalla" pitchFamily="2" charset="-78"/>
            </a:endParaRPr>
          </a:p>
        </p:txBody>
      </p:sp>
      <p:sp>
        <p:nvSpPr>
          <p:cNvPr id="18" name="Oval 17"/>
          <p:cNvSpPr/>
          <p:nvPr/>
        </p:nvSpPr>
        <p:spPr>
          <a:xfrm>
            <a:off x="5063864" y="4799516"/>
            <a:ext cx="1946449" cy="1051330"/>
          </a:xfrm>
          <a:prstGeom prst="ellipse">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rtl="1">
              <a:lnSpc>
                <a:spcPct val="115000"/>
              </a:lnSpc>
              <a:spcAft>
                <a:spcPts val="1000"/>
              </a:spcAft>
            </a:pPr>
            <a:r>
              <a:rPr lang="ar-KW" sz="2200" dirty="0" smtClean="0">
                <a:solidFill>
                  <a:prstClr val="black"/>
                </a:solidFill>
                <a:latin typeface="Sakkal Majalla" pitchFamily="2" charset="-78"/>
                <a:ea typeface="Calibri"/>
                <a:cs typeface="Sakkal Majalla" pitchFamily="2" charset="-78"/>
              </a:rPr>
              <a:t>تحقق </a:t>
            </a:r>
            <a:r>
              <a:rPr lang="ar-KW" sz="2200" b="1" dirty="0">
                <a:solidFill>
                  <a:srgbClr val="1F497D"/>
                </a:solidFill>
                <a:latin typeface="Sakkal Majalla" pitchFamily="2" charset="-78"/>
                <a:ea typeface="Calibri"/>
                <a:cs typeface="Sakkal Majalla" pitchFamily="2" charset="-78"/>
              </a:rPr>
              <a:t>السيطرة</a:t>
            </a:r>
            <a:endParaRPr lang="en-US" sz="2200" b="1" dirty="0">
              <a:solidFill>
                <a:srgbClr val="1F497D"/>
              </a:solidFill>
              <a:latin typeface="Sakkal Majalla" pitchFamily="2" charset="-78"/>
              <a:ea typeface="Calibri"/>
              <a:cs typeface="Sakkal Majalla" pitchFamily="2" charset="-78"/>
            </a:endParaRPr>
          </a:p>
        </p:txBody>
      </p:sp>
      <p:cxnSp>
        <p:nvCxnSpPr>
          <p:cNvPr id="19" name="Straight Arrow Connector 18"/>
          <p:cNvCxnSpPr/>
          <p:nvPr/>
        </p:nvCxnSpPr>
        <p:spPr>
          <a:xfrm flipV="1">
            <a:off x="6037089" y="4570916"/>
            <a:ext cx="0" cy="228600"/>
          </a:xfrm>
          <a:prstGeom prst="straightConnector1">
            <a:avLst/>
          </a:prstGeom>
          <a:ln>
            <a:headEnd w="lg" len="lg"/>
            <a:tailEnd type="arrow"/>
          </a:ln>
        </p:spPr>
        <p:style>
          <a:lnRef idx="2">
            <a:schemeClr val="dk1"/>
          </a:lnRef>
          <a:fillRef idx="0">
            <a:schemeClr val="dk1"/>
          </a:fillRef>
          <a:effectRef idx="1">
            <a:schemeClr val="dk1"/>
          </a:effectRef>
          <a:fontRef idx="minor">
            <a:schemeClr val="tx1"/>
          </a:fontRef>
        </p:style>
      </p:cxnSp>
      <p:cxnSp>
        <p:nvCxnSpPr>
          <p:cNvPr id="21" name="Straight Connector 20"/>
          <p:cNvCxnSpPr/>
          <p:nvPr/>
        </p:nvCxnSpPr>
        <p:spPr>
          <a:xfrm>
            <a:off x="3001144" y="3895724"/>
            <a:ext cx="0" cy="133350"/>
          </a:xfrm>
          <a:prstGeom prst="line">
            <a:avLst/>
          </a:prstGeom>
        </p:spPr>
        <p:style>
          <a:lnRef idx="2">
            <a:schemeClr val="dk1"/>
          </a:lnRef>
          <a:fillRef idx="0">
            <a:schemeClr val="dk1"/>
          </a:fillRef>
          <a:effectRef idx="1">
            <a:schemeClr val="dk1"/>
          </a:effectRef>
          <a:fontRef idx="minor">
            <a:schemeClr val="tx1"/>
          </a:fontRef>
        </p:style>
      </p:cxnSp>
      <p:cxnSp>
        <p:nvCxnSpPr>
          <p:cNvPr id="22" name="Straight Connector 21"/>
          <p:cNvCxnSpPr/>
          <p:nvPr/>
        </p:nvCxnSpPr>
        <p:spPr>
          <a:xfrm flipH="1">
            <a:off x="3001144" y="3883818"/>
            <a:ext cx="3048000" cy="0"/>
          </a:xfrm>
          <a:prstGeom prst="line">
            <a:avLst/>
          </a:prstGeom>
        </p:spPr>
        <p:style>
          <a:lnRef idx="2">
            <a:schemeClr val="dk1"/>
          </a:lnRef>
          <a:fillRef idx="0">
            <a:schemeClr val="dk1"/>
          </a:fillRef>
          <a:effectRef idx="1">
            <a:schemeClr val="dk1"/>
          </a:effectRef>
          <a:fontRef idx="minor">
            <a:schemeClr val="tx1"/>
          </a:fontRef>
        </p:style>
      </p:cxnSp>
      <p:cxnSp>
        <p:nvCxnSpPr>
          <p:cNvPr id="7" name="Straight Arrow Connector 6"/>
          <p:cNvCxnSpPr/>
          <p:nvPr/>
        </p:nvCxnSpPr>
        <p:spPr>
          <a:xfrm>
            <a:off x="3001144" y="3717032"/>
            <a:ext cx="3035944"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241064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4000" b="1" dirty="0">
                <a:solidFill>
                  <a:srgbClr val="FF0000"/>
                </a:solidFill>
                <a:latin typeface="Calibri" pitchFamily="34" charset="0"/>
              </a:rPr>
              <a:t>الملكيات التي تزيد عن 50</a:t>
            </a:r>
            <a:r>
              <a:rPr lang="ar-KW" sz="4000" b="1" dirty="0" smtClean="0">
                <a:solidFill>
                  <a:srgbClr val="FF0000"/>
                </a:solidFill>
                <a:latin typeface="Calibri" pitchFamily="34" charset="0"/>
              </a:rPr>
              <a:t>%:</a:t>
            </a:r>
            <a:endParaRPr lang="en-US" sz="4000" dirty="0">
              <a:solidFill>
                <a:schemeClr val="tx2"/>
              </a:solidFill>
            </a:endParaRPr>
          </a:p>
        </p:txBody>
      </p:sp>
      <p:sp>
        <p:nvSpPr>
          <p:cNvPr id="3" name="Content Placeholder 2"/>
          <p:cNvSpPr>
            <a:spLocks noGrp="1"/>
          </p:cNvSpPr>
          <p:nvPr>
            <p:ph idx="1"/>
          </p:nvPr>
        </p:nvSpPr>
        <p:spPr>
          <a:xfrm>
            <a:off x="419100" y="1412776"/>
            <a:ext cx="8229600" cy="4525963"/>
          </a:xfrm>
        </p:spPr>
        <p:txBody>
          <a:bodyPr>
            <a:noAutofit/>
          </a:bodyPr>
          <a:lstStyle/>
          <a:p>
            <a:pPr marL="0" indent="0" algn="just" rtl="1">
              <a:buNone/>
            </a:pPr>
            <a:r>
              <a:rPr lang="ar-KW" sz="3000" dirty="0" smtClean="0">
                <a:solidFill>
                  <a:schemeClr val="tx2"/>
                </a:solidFill>
                <a:latin typeface="Calibri" pitchFamily="34" charset="0"/>
              </a:rPr>
              <a:t>يجوز للمسيطرعلى </a:t>
            </a:r>
            <a:r>
              <a:rPr lang="ar-KW" sz="3000" dirty="0">
                <a:solidFill>
                  <a:schemeClr val="tx2"/>
                </a:solidFill>
                <a:latin typeface="Calibri" pitchFamily="34" charset="0"/>
              </a:rPr>
              <a:t>شركة مدرجة في بورصة الأوراق المالية </a:t>
            </a:r>
            <a:r>
              <a:rPr lang="ar-KW" sz="3000" dirty="0" smtClean="0">
                <a:solidFill>
                  <a:schemeClr val="tx2"/>
                </a:solidFill>
                <a:latin typeface="Calibri" pitchFamily="34" charset="0"/>
              </a:rPr>
              <a:t>بيع ملكيته </a:t>
            </a:r>
            <a:r>
              <a:rPr lang="ar-KW" sz="3000" dirty="0">
                <a:solidFill>
                  <a:schemeClr val="tx2"/>
                </a:solidFill>
                <a:latin typeface="Calibri" pitchFamily="34" charset="0"/>
              </a:rPr>
              <a:t>في رأس المال بشكل تدريجي </a:t>
            </a:r>
            <a:r>
              <a:rPr lang="ar-KW" sz="3000" dirty="0" smtClean="0">
                <a:solidFill>
                  <a:schemeClr val="tx2"/>
                </a:solidFill>
                <a:latin typeface="Calibri" pitchFamily="34" charset="0"/>
              </a:rPr>
              <a:t>سنوياً بنسبة بيع 5% من رأس مال الشركة:</a:t>
            </a:r>
          </a:p>
          <a:p>
            <a:pPr marL="0" indent="0" algn="just" rtl="1">
              <a:buNone/>
            </a:pPr>
            <a:endParaRPr lang="en-US" sz="3000" dirty="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17</a:t>
            </a:fld>
            <a:endParaRPr lang="en-GB">
              <a:solidFill>
                <a:prstClr val="black">
                  <a:tint val="75000"/>
                </a:prstClr>
              </a:solidFill>
            </a:endParaRPr>
          </a:p>
        </p:txBody>
      </p:sp>
      <p:sp>
        <p:nvSpPr>
          <p:cNvPr id="16" name="Oval 15"/>
          <p:cNvSpPr/>
          <p:nvPr/>
        </p:nvSpPr>
        <p:spPr>
          <a:xfrm>
            <a:off x="4087205" y="3112293"/>
            <a:ext cx="1103919" cy="771525"/>
          </a:xfrm>
          <a:prstGeom prst="ellipse">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rtl="1">
              <a:lnSpc>
                <a:spcPct val="115000"/>
              </a:lnSpc>
              <a:spcAft>
                <a:spcPts val="1000"/>
              </a:spcAft>
            </a:pPr>
            <a:r>
              <a:rPr lang="en-US" sz="2200" b="1" dirty="0" smtClean="0">
                <a:solidFill>
                  <a:prstClr val="black"/>
                </a:solidFill>
                <a:ea typeface="Calibri"/>
                <a:cs typeface="Arial"/>
              </a:rPr>
              <a:t>+5%</a:t>
            </a:r>
            <a:endParaRPr lang="en-US" sz="2200" b="1" dirty="0">
              <a:solidFill>
                <a:prstClr val="black"/>
              </a:solidFill>
              <a:ea typeface="Calibri"/>
              <a:cs typeface="Arial"/>
            </a:endParaRPr>
          </a:p>
        </p:txBody>
      </p:sp>
      <p:cxnSp>
        <p:nvCxnSpPr>
          <p:cNvPr id="20" name="Straight Connector 19"/>
          <p:cNvCxnSpPr/>
          <p:nvPr/>
        </p:nvCxnSpPr>
        <p:spPr>
          <a:xfrm>
            <a:off x="6271261" y="3882571"/>
            <a:ext cx="0" cy="133350"/>
          </a:xfrm>
          <a:prstGeom prst="line">
            <a:avLst/>
          </a:prstGeom>
        </p:spPr>
        <p:style>
          <a:lnRef idx="2">
            <a:schemeClr val="dk1"/>
          </a:lnRef>
          <a:fillRef idx="0">
            <a:schemeClr val="dk1"/>
          </a:fillRef>
          <a:effectRef idx="1">
            <a:schemeClr val="dk1"/>
          </a:effectRef>
          <a:fontRef idx="minor">
            <a:schemeClr val="tx1"/>
          </a:fontRef>
        </p:style>
      </p:cxnSp>
      <p:cxnSp>
        <p:nvCxnSpPr>
          <p:cNvPr id="23" name="Straight Connector 22"/>
          <p:cNvCxnSpPr/>
          <p:nvPr/>
        </p:nvCxnSpPr>
        <p:spPr>
          <a:xfrm>
            <a:off x="2803698" y="3894379"/>
            <a:ext cx="0" cy="133350"/>
          </a:xfrm>
          <a:prstGeom prst="line">
            <a:avLst/>
          </a:prstGeom>
        </p:spPr>
        <p:style>
          <a:lnRef idx="2">
            <a:schemeClr val="dk1"/>
          </a:lnRef>
          <a:fillRef idx="0">
            <a:schemeClr val="dk1"/>
          </a:fillRef>
          <a:effectRef idx="1">
            <a:schemeClr val="dk1"/>
          </a:effectRef>
          <a:fontRef idx="minor">
            <a:schemeClr val="tx1"/>
          </a:fontRef>
        </p:style>
      </p:cxnSp>
      <p:sp>
        <p:nvSpPr>
          <p:cNvPr id="24" name="Oval 23"/>
          <p:cNvSpPr/>
          <p:nvPr/>
        </p:nvSpPr>
        <p:spPr>
          <a:xfrm>
            <a:off x="2354291" y="4016817"/>
            <a:ext cx="898814" cy="795337"/>
          </a:xfrm>
          <a:prstGeom prst="ellipse">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rtl="1">
              <a:lnSpc>
                <a:spcPct val="115000"/>
              </a:lnSpc>
              <a:spcAft>
                <a:spcPts val="1000"/>
              </a:spcAft>
            </a:pPr>
            <a:r>
              <a:rPr lang="ar-KW" sz="1350" b="1" dirty="0" smtClean="0">
                <a:solidFill>
                  <a:prstClr val="black"/>
                </a:solidFill>
                <a:ea typeface="Calibri"/>
              </a:rPr>
              <a:t>100%</a:t>
            </a:r>
            <a:endParaRPr lang="en-US" sz="1350" b="1" dirty="0">
              <a:solidFill>
                <a:prstClr val="black"/>
              </a:solidFill>
              <a:ea typeface="Calibri"/>
              <a:cs typeface="Arial"/>
            </a:endParaRPr>
          </a:p>
        </p:txBody>
      </p:sp>
      <p:sp>
        <p:nvSpPr>
          <p:cNvPr id="25" name="Oval 24"/>
          <p:cNvSpPr/>
          <p:nvPr/>
        </p:nvSpPr>
        <p:spPr>
          <a:xfrm>
            <a:off x="5838708" y="3933056"/>
            <a:ext cx="893531" cy="795688"/>
          </a:xfrm>
          <a:prstGeom prst="ellipse">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rtl="1">
              <a:lnSpc>
                <a:spcPct val="115000"/>
              </a:lnSpc>
              <a:spcAft>
                <a:spcPts val="1000"/>
              </a:spcAft>
            </a:pPr>
            <a:r>
              <a:rPr lang="ar-KW" sz="1350" b="1" dirty="0" smtClean="0">
                <a:solidFill>
                  <a:prstClr val="black"/>
                </a:solidFill>
                <a:ea typeface="Calibri"/>
              </a:rPr>
              <a:t>50%+</a:t>
            </a:r>
            <a:endParaRPr lang="en-US" sz="1350" b="1" dirty="0">
              <a:solidFill>
                <a:prstClr val="black"/>
              </a:solidFill>
              <a:ea typeface="Calibri"/>
              <a:cs typeface="Arial"/>
            </a:endParaRPr>
          </a:p>
        </p:txBody>
      </p:sp>
      <p:cxnSp>
        <p:nvCxnSpPr>
          <p:cNvPr id="26" name="Straight Connector 25"/>
          <p:cNvCxnSpPr/>
          <p:nvPr/>
        </p:nvCxnSpPr>
        <p:spPr>
          <a:xfrm flipH="1">
            <a:off x="2803698" y="3883818"/>
            <a:ext cx="3460404" cy="0"/>
          </a:xfrm>
          <a:prstGeom prst="line">
            <a:avLst/>
          </a:prstGeom>
        </p:spPr>
        <p:style>
          <a:lnRef idx="2">
            <a:schemeClr val="dk1"/>
          </a:lnRef>
          <a:fillRef idx="0">
            <a:schemeClr val="dk1"/>
          </a:fillRef>
          <a:effectRef idx="1">
            <a:schemeClr val="dk1"/>
          </a:effectRef>
          <a:fontRef idx="minor">
            <a:schemeClr val="tx1"/>
          </a:fontRef>
        </p:style>
      </p:cxnSp>
      <p:cxnSp>
        <p:nvCxnSpPr>
          <p:cNvPr id="27" name="Straight Connector 26"/>
          <p:cNvCxnSpPr/>
          <p:nvPr/>
        </p:nvCxnSpPr>
        <p:spPr>
          <a:xfrm>
            <a:off x="4533900" y="3899194"/>
            <a:ext cx="0" cy="133350"/>
          </a:xfrm>
          <a:prstGeom prst="line">
            <a:avLst/>
          </a:prstGeom>
        </p:spPr>
        <p:style>
          <a:lnRef idx="2">
            <a:schemeClr val="dk1"/>
          </a:lnRef>
          <a:fillRef idx="0">
            <a:schemeClr val="dk1"/>
          </a:fillRef>
          <a:effectRef idx="1">
            <a:schemeClr val="dk1"/>
          </a:effectRef>
          <a:fontRef idx="minor">
            <a:schemeClr val="tx1"/>
          </a:fontRef>
        </p:style>
      </p:cxnSp>
      <p:sp>
        <p:nvSpPr>
          <p:cNvPr id="28" name="Oval 27"/>
          <p:cNvSpPr/>
          <p:nvPr/>
        </p:nvSpPr>
        <p:spPr>
          <a:xfrm>
            <a:off x="4143375" y="3988733"/>
            <a:ext cx="781050" cy="771525"/>
          </a:xfrm>
          <a:prstGeom prst="ellipse">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rtl="1">
              <a:lnSpc>
                <a:spcPct val="115000"/>
              </a:lnSpc>
              <a:spcAft>
                <a:spcPts val="1000"/>
              </a:spcAft>
            </a:pPr>
            <a:r>
              <a:rPr lang="ar-KW" sz="1350" b="1" dirty="0" smtClean="0">
                <a:solidFill>
                  <a:prstClr val="black"/>
                </a:solidFill>
                <a:ea typeface="Calibri"/>
              </a:rPr>
              <a:t>75%</a:t>
            </a:r>
            <a:endParaRPr lang="en-US" sz="1350" b="1" dirty="0">
              <a:solidFill>
                <a:prstClr val="black"/>
              </a:solidFill>
              <a:ea typeface="Calibri"/>
              <a:cs typeface="Arial"/>
            </a:endParaRPr>
          </a:p>
        </p:txBody>
      </p:sp>
      <p:cxnSp>
        <p:nvCxnSpPr>
          <p:cNvPr id="29" name="Straight Arrow Connector 28"/>
          <p:cNvCxnSpPr/>
          <p:nvPr/>
        </p:nvCxnSpPr>
        <p:spPr>
          <a:xfrm flipV="1">
            <a:off x="6298738" y="4486952"/>
            <a:ext cx="0" cy="273306"/>
          </a:xfrm>
          <a:prstGeom prst="straightConnector1">
            <a:avLst/>
          </a:prstGeom>
          <a:ln>
            <a:headEnd w="lg" len="lg"/>
            <a:tailEnd type="arrow"/>
          </a:ln>
        </p:spPr>
        <p:style>
          <a:lnRef idx="2">
            <a:schemeClr val="dk1"/>
          </a:lnRef>
          <a:fillRef idx="0">
            <a:schemeClr val="dk1"/>
          </a:fillRef>
          <a:effectRef idx="1">
            <a:schemeClr val="dk1"/>
          </a:effectRef>
          <a:fontRef idx="minor">
            <a:schemeClr val="tx1"/>
          </a:fontRef>
        </p:style>
      </p:cxnSp>
      <p:sp>
        <p:nvSpPr>
          <p:cNvPr id="30" name="Oval 29"/>
          <p:cNvSpPr/>
          <p:nvPr/>
        </p:nvSpPr>
        <p:spPr>
          <a:xfrm>
            <a:off x="5163502" y="4486952"/>
            <a:ext cx="2270472" cy="1406757"/>
          </a:xfrm>
          <a:prstGeom prst="ellipse">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rtl="1">
              <a:lnSpc>
                <a:spcPct val="115000"/>
              </a:lnSpc>
              <a:spcAft>
                <a:spcPts val="1000"/>
              </a:spcAft>
            </a:pPr>
            <a:r>
              <a:rPr lang="ar-KW" sz="2200" dirty="0" smtClean="0">
                <a:solidFill>
                  <a:prstClr val="black"/>
                </a:solidFill>
                <a:ea typeface="Calibri"/>
              </a:rPr>
              <a:t>شركة </a:t>
            </a:r>
            <a:r>
              <a:rPr lang="ar-KW" sz="2200" b="1" dirty="0" smtClean="0">
                <a:solidFill>
                  <a:srgbClr val="1F497D"/>
                </a:solidFill>
                <a:ea typeface="Calibri"/>
              </a:rPr>
              <a:t>تابعة</a:t>
            </a:r>
            <a:r>
              <a:rPr lang="ar-KW" sz="2200" dirty="0" smtClean="0">
                <a:solidFill>
                  <a:prstClr val="black"/>
                </a:solidFill>
                <a:ea typeface="Calibri"/>
              </a:rPr>
              <a:t> للمسيطر</a:t>
            </a:r>
            <a:endParaRPr lang="en-US" sz="2200" b="1" dirty="0">
              <a:solidFill>
                <a:prstClr val="black"/>
              </a:solidFill>
              <a:ea typeface="Calibri"/>
              <a:cs typeface="Arial"/>
            </a:endParaRPr>
          </a:p>
        </p:txBody>
      </p:sp>
      <p:cxnSp>
        <p:nvCxnSpPr>
          <p:cNvPr id="7" name="Straight Arrow Connector 6"/>
          <p:cNvCxnSpPr/>
          <p:nvPr/>
        </p:nvCxnSpPr>
        <p:spPr>
          <a:xfrm>
            <a:off x="2803698" y="3717032"/>
            <a:ext cx="3460404"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49695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Autofit/>
          </a:bodyPr>
          <a:lstStyle/>
          <a:p>
            <a:pPr algn="r" rtl="1"/>
            <a:r>
              <a:rPr lang="ar-KW" sz="4000" b="1" dirty="0">
                <a:solidFill>
                  <a:srgbClr val="FF0000"/>
                </a:solidFill>
                <a:latin typeface="Calibri" pitchFamily="34" charset="0"/>
              </a:rPr>
              <a:t>آلية </a:t>
            </a:r>
            <a:r>
              <a:rPr lang="ar-KW" sz="4000" b="1" dirty="0" smtClean="0">
                <a:solidFill>
                  <a:srgbClr val="FF0000"/>
                </a:solidFill>
                <a:latin typeface="Calibri" pitchFamily="34" charset="0"/>
              </a:rPr>
              <a:t>احتساب </a:t>
            </a:r>
            <a:r>
              <a:rPr lang="ar-KW" sz="4000" b="1" dirty="0">
                <a:solidFill>
                  <a:srgbClr val="FF0000"/>
                </a:solidFill>
                <a:latin typeface="Calibri" pitchFamily="34" charset="0"/>
              </a:rPr>
              <a:t>البيع</a:t>
            </a:r>
            <a:r>
              <a:rPr lang="ar-KW" sz="4000" b="1" dirty="0" smtClean="0">
                <a:solidFill>
                  <a:srgbClr val="FF0000"/>
                </a:solidFill>
                <a:latin typeface="Calibri" pitchFamily="34" charset="0"/>
              </a:rPr>
              <a:t>:</a:t>
            </a:r>
            <a:endParaRPr lang="en-US" sz="4000" dirty="0">
              <a:solidFill>
                <a:schemeClr val="tx2"/>
              </a:solidFill>
            </a:endParaRPr>
          </a:p>
        </p:txBody>
      </p:sp>
      <p:sp>
        <p:nvSpPr>
          <p:cNvPr id="3" name="Content Placeholder 2"/>
          <p:cNvSpPr>
            <a:spLocks noGrp="1"/>
          </p:cNvSpPr>
          <p:nvPr>
            <p:ph idx="1"/>
          </p:nvPr>
        </p:nvSpPr>
        <p:spPr>
          <a:xfrm>
            <a:off x="457200" y="1412776"/>
            <a:ext cx="8229600" cy="5112568"/>
          </a:xfrm>
        </p:spPr>
        <p:txBody>
          <a:bodyPr>
            <a:normAutofit fontScale="92500"/>
          </a:bodyPr>
          <a:lstStyle/>
          <a:p>
            <a:pPr lvl="0" algn="just" rtl="1"/>
            <a:r>
              <a:rPr lang="ar-KW" sz="3800" dirty="0" smtClean="0">
                <a:solidFill>
                  <a:schemeClr val="tx2"/>
                </a:solidFill>
                <a:latin typeface="Calibri" pitchFamily="34" charset="0"/>
              </a:rPr>
              <a:t>تحتسب </a:t>
            </a:r>
            <a:r>
              <a:rPr lang="ar-KW" sz="3800" dirty="0">
                <a:solidFill>
                  <a:schemeClr val="tx2"/>
                </a:solidFill>
                <a:latin typeface="Calibri" pitchFamily="34" charset="0"/>
              </a:rPr>
              <a:t>نسبة البيع بناءً على السنة الميلادية (1 يناير إلى 31 ديسمبر).</a:t>
            </a:r>
            <a:endParaRPr lang="en-US" sz="3800" dirty="0">
              <a:solidFill>
                <a:schemeClr val="tx2"/>
              </a:solidFill>
              <a:latin typeface="Calibri" pitchFamily="34" charset="0"/>
            </a:endParaRPr>
          </a:p>
          <a:p>
            <a:pPr lvl="0" algn="just" rtl="1"/>
            <a:r>
              <a:rPr lang="ar-KW" sz="3800" dirty="0">
                <a:solidFill>
                  <a:schemeClr val="tx2"/>
                </a:solidFill>
                <a:latin typeface="Calibri" pitchFamily="34" charset="0"/>
              </a:rPr>
              <a:t>يلتزم المسيطر بالنسبة المحددة بخلاف الأسهم التي تم شراؤها في تلك السنة الميلادية، بما لا يتجاوز الـ 2% للملكية </a:t>
            </a:r>
            <a:r>
              <a:rPr lang="ar-KW" sz="3800" dirty="0" smtClean="0">
                <a:solidFill>
                  <a:schemeClr val="tx2"/>
                </a:solidFill>
                <a:latin typeface="Calibri" pitchFamily="34" charset="0"/>
              </a:rPr>
              <a:t>التي لا تزيد </a:t>
            </a:r>
            <a:r>
              <a:rPr lang="ar-KW" sz="3800" dirty="0">
                <a:solidFill>
                  <a:schemeClr val="tx2"/>
                </a:solidFill>
                <a:latin typeface="Calibri" pitchFamily="34" charset="0"/>
              </a:rPr>
              <a:t>عن 30% إلى 50%، وبما لا يتجاوز الـ 5% للملكية التي تزيد عن 50%.</a:t>
            </a:r>
            <a:endParaRPr lang="en-US" sz="3800" dirty="0">
              <a:solidFill>
                <a:schemeClr val="tx2"/>
              </a:solidFill>
              <a:latin typeface="Calibri" pitchFamily="34" charset="0"/>
            </a:endParaRPr>
          </a:p>
          <a:p>
            <a:pPr algn="just" rtl="1"/>
            <a:r>
              <a:rPr lang="ar-KW" sz="3800" dirty="0">
                <a:solidFill>
                  <a:schemeClr val="tx2"/>
                </a:solidFill>
                <a:latin typeface="Calibri" pitchFamily="34" charset="0"/>
              </a:rPr>
              <a:t>نسبة البيع تشمل أي عملية بيع مباشرة أو غير مباشرة من قبل الشركات التابعة أو الأطراف المتحالفة.</a:t>
            </a:r>
            <a:endParaRPr lang="en-US" sz="3800" dirty="0">
              <a:solidFill>
                <a:schemeClr val="tx2"/>
              </a:solidFill>
              <a:latin typeface="Calibri" pitchFamily="34" charset="0"/>
            </a:endParaRPr>
          </a:p>
          <a:p>
            <a:pPr algn="just" rtl="1" fontAlgn="base">
              <a:spcBef>
                <a:spcPct val="0"/>
              </a:spcBef>
              <a:spcAft>
                <a:spcPts val="600"/>
              </a:spcAft>
            </a:pPr>
            <a:endParaRPr lang="ar-KW" sz="3000" dirty="0">
              <a:solidFill>
                <a:schemeClr val="tx2"/>
              </a:solidFill>
              <a:latin typeface="Calibri" pitchFamily="34" charset="0"/>
            </a:endParaRPr>
          </a:p>
          <a:p>
            <a:pPr algn="just" rtl="1" fontAlgn="base">
              <a:spcBef>
                <a:spcPct val="0"/>
              </a:spcBef>
              <a:spcAft>
                <a:spcPts val="600"/>
              </a:spcAft>
            </a:pPr>
            <a:endParaRPr lang="en-US" sz="3000" dirty="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5" name="Slide Number Placeholder 14"/>
          <p:cNvSpPr>
            <a:spLocks noGrp="1"/>
          </p:cNvSpPr>
          <p:nvPr>
            <p:ph type="sldNum" sz="quarter" idx="12"/>
          </p:nvPr>
        </p:nvSpPr>
        <p:spPr/>
        <p:txBody>
          <a:bodyPr/>
          <a:lstStyle/>
          <a:p>
            <a:fld id="{8DDEC8EC-0F4B-4CDB-8AC0-556EC31B66C3}" type="slidenum">
              <a:rPr lang="en-GB" smtClean="0">
                <a:solidFill>
                  <a:prstClr val="black">
                    <a:tint val="75000"/>
                  </a:prstClr>
                </a:solidFill>
              </a:rPr>
              <a:pPr/>
              <a:t>18</a:t>
            </a:fld>
            <a:endParaRPr lang="en-GB">
              <a:solidFill>
                <a:prstClr val="black">
                  <a:tint val="75000"/>
                </a:prstClr>
              </a:solidFill>
            </a:endParaRPr>
          </a:p>
        </p:txBody>
      </p:sp>
    </p:spTree>
    <p:extLst>
      <p:ext uri="{BB962C8B-B14F-4D97-AF65-F5344CB8AC3E}">
        <p14:creationId xmlns:p14="http://schemas.microsoft.com/office/powerpoint/2010/main" val="40926282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Autofit/>
          </a:bodyPr>
          <a:lstStyle/>
          <a:p>
            <a:pPr algn="r" rtl="1"/>
            <a:endParaRPr lang="en-US" sz="4000" dirty="0">
              <a:solidFill>
                <a:schemeClr val="tx2"/>
              </a:solidFill>
            </a:endParaRPr>
          </a:p>
        </p:txBody>
      </p:sp>
      <p:sp>
        <p:nvSpPr>
          <p:cNvPr id="3" name="Content Placeholder 2"/>
          <p:cNvSpPr>
            <a:spLocks noGrp="1"/>
          </p:cNvSpPr>
          <p:nvPr>
            <p:ph idx="1"/>
          </p:nvPr>
        </p:nvSpPr>
        <p:spPr>
          <a:xfrm>
            <a:off x="457200" y="1412776"/>
            <a:ext cx="8229600" cy="5112568"/>
          </a:xfrm>
        </p:spPr>
        <p:txBody>
          <a:bodyPr>
            <a:normAutofit/>
          </a:bodyPr>
          <a:lstStyle/>
          <a:p>
            <a:pPr lvl="1" algn="just" rtl="1">
              <a:buClr>
                <a:srgbClr val="FF0000"/>
              </a:buClr>
              <a:buFont typeface="Wingdings" pitchFamily="2" charset="2"/>
              <a:buChar char="Ø"/>
            </a:pPr>
            <a:r>
              <a:rPr lang="ar-KW" sz="4000" b="1" dirty="0" smtClean="0">
                <a:solidFill>
                  <a:srgbClr val="FF0000"/>
                </a:solidFill>
                <a:latin typeface="Calibri" pitchFamily="34" charset="0"/>
              </a:rPr>
              <a:t>مثال</a:t>
            </a:r>
            <a:r>
              <a:rPr lang="ar-KW" sz="4000" dirty="0" smtClean="0">
                <a:solidFill>
                  <a:srgbClr val="FF0000"/>
                </a:solidFill>
                <a:latin typeface="Calibri" pitchFamily="34" charset="0"/>
              </a:rPr>
              <a:t>:</a:t>
            </a:r>
          </a:p>
          <a:p>
            <a:pPr marL="457200" lvl="1" indent="0" algn="just" rtl="1">
              <a:buClr>
                <a:srgbClr val="FF0000"/>
              </a:buClr>
              <a:buNone/>
            </a:pPr>
            <a:r>
              <a:rPr lang="ar-KW" sz="4000" dirty="0" smtClean="0">
                <a:solidFill>
                  <a:schemeClr val="tx2"/>
                </a:solidFill>
                <a:latin typeface="Calibri" pitchFamily="34" charset="0"/>
              </a:rPr>
              <a:t>يكون </a:t>
            </a:r>
            <a:r>
              <a:rPr lang="ar-KW" sz="4000" dirty="0">
                <a:solidFill>
                  <a:schemeClr val="tx2"/>
                </a:solidFill>
                <a:latin typeface="Calibri" pitchFamily="34" charset="0"/>
              </a:rPr>
              <a:t>لدى الطرف المسيطر نسبة 35% من أسهم شركة مدرجة، فإذا قام بشراء أسهم الشركة ولنفتـرض 2% يكون لديه الحق ببيع 2% فقط ليكون 35%، </a:t>
            </a:r>
            <a:r>
              <a:rPr lang="ar-KW" sz="4000" u="sng" dirty="0">
                <a:solidFill>
                  <a:schemeClr val="tx2"/>
                </a:solidFill>
                <a:latin typeface="Calibri" pitchFamily="34" charset="0"/>
              </a:rPr>
              <a:t>وليس 4% أي ما قام بشرائه مضافاً إليه النسبة المسموح بها سنوياً</a:t>
            </a:r>
            <a:r>
              <a:rPr lang="ar-KW" sz="4000" dirty="0">
                <a:solidFill>
                  <a:schemeClr val="tx2"/>
                </a:solidFill>
                <a:latin typeface="Calibri" pitchFamily="34" charset="0"/>
              </a:rPr>
              <a:t>.</a:t>
            </a:r>
            <a:endParaRPr lang="en-US" sz="4000" dirty="0">
              <a:solidFill>
                <a:schemeClr val="tx2"/>
              </a:solidFill>
              <a:latin typeface="Calibri" pitchFamily="34" charset="0"/>
            </a:endParaRPr>
          </a:p>
          <a:p>
            <a:pPr algn="just" rtl="1" fontAlgn="base">
              <a:spcBef>
                <a:spcPct val="0"/>
              </a:spcBef>
              <a:spcAft>
                <a:spcPts val="600"/>
              </a:spcAft>
            </a:pPr>
            <a:endParaRPr lang="ar-KW" sz="3000" dirty="0">
              <a:solidFill>
                <a:schemeClr val="tx2"/>
              </a:solidFill>
              <a:latin typeface="Calibri" pitchFamily="34" charset="0"/>
            </a:endParaRPr>
          </a:p>
          <a:p>
            <a:pPr algn="just" rtl="1" fontAlgn="base">
              <a:spcBef>
                <a:spcPct val="0"/>
              </a:spcBef>
              <a:spcAft>
                <a:spcPts val="600"/>
              </a:spcAft>
            </a:pPr>
            <a:endParaRPr lang="en-US" sz="3000" dirty="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5" name="Slide Number Placeholder 14"/>
          <p:cNvSpPr>
            <a:spLocks noGrp="1"/>
          </p:cNvSpPr>
          <p:nvPr>
            <p:ph type="sldNum" sz="quarter" idx="12"/>
          </p:nvPr>
        </p:nvSpPr>
        <p:spPr/>
        <p:txBody>
          <a:bodyPr/>
          <a:lstStyle/>
          <a:p>
            <a:fld id="{8DDEC8EC-0F4B-4CDB-8AC0-556EC31B66C3}" type="slidenum">
              <a:rPr lang="en-GB" smtClean="0">
                <a:solidFill>
                  <a:prstClr val="black">
                    <a:tint val="75000"/>
                  </a:prstClr>
                </a:solidFill>
              </a:rPr>
              <a:pPr/>
              <a:t>19</a:t>
            </a:fld>
            <a:endParaRPr lang="en-GB">
              <a:solidFill>
                <a:prstClr val="black">
                  <a:tint val="75000"/>
                </a:prstClr>
              </a:solidFill>
            </a:endParaRPr>
          </a:p>
        </p:txBody>
      </p:sp>
    </p:spTree>
    <p:extLst>
      <p:ext uri="{BB962C8B-B14F-4D97-AF65-F5344CB8AC3E}">
        <p14:creationId xmlns:p14="http://schemas.microsoft.com/office/powerpoint/2010/main" val="34277753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Autofit/>
          </a:bodyPr>
          <a:lstStyle/>
          <a:p>
            <a:pPr algn="r" rtl="1"/>
            <a:r>
              <a:rPr lang="ar-KW" sz="3000" b="1" dirty="0" smtClean="0">
                <a:solidFill>
                  <a:srgbClr val="FF0000"/>
                </a:solidFill>
                <a:latin typeface="Calibri" pitchFamily="34" charset="0"/>
              </a:rPr>
              <a:t/>
            </a:r>
            <a:br>
              <a:rPr lang="ar-KW" sz="3000" b="1" dirty="0" smtClean="0">
                <a:solidFill>
                  <a:srgbClr val="FF0000"/>
                </a:solidFill>
                <a:latin typeface="Calibri" pitchFamily="34" charset="0"/>
              </a:rPr>
            </a:br>
            <a:r>
              <a:rPr lang="ar-KW" sz="3000" b="1" dirty="0" smtClean="0">
                <a:solidFill>
                  <a:srgbClr val="FF0000"/>
                </a:solidFill>
                <a:latin typeface="Calibri" pitchFamily="34" charset="0"/>
              </a:rPr>
              <a:t>قائمة </a:t>
            </a:r>
            <a:r>
              <a:rPr lang="ar-KW" sz="3000" b="1" dirty="0">
                <a:solidFill>
                  <a:srgbClr val="FF0000"/>
                </a:solidFill>
                <a:latin typeface="Calibri" pitchFamily="34" charset="0"/>
              </a:rPr>
              <a:t>البنود التي سيتم عرضها </a:t>
            </a:r>
            <a:r>
              <a:rPr lang="ar-KW" sz="3000" b="1" dirty="0" smtClean="0">
                <a:solidFill>
                  <a:srgbClr val="FF0000"/>
                </a:solidFill>
                <a:latin typeface="Calibri" pitchFamily="34" charset="0"/>
              </a:rPr>
              <a:t>بورشة</a:t>
            </a:r>
            <a:br>
              <a:rPr lang="ar-KW" sz="3000" b="1" dirty="0" smtClean="0">
                <a:solidFill>
                  <a:srgbClr val="FF0000"/>
                </a:solidFill>
                <a:latin typeface="Calibri" pitchFamily="34" charset="0"/>
              </a:rPr>
            </a:br>
            <a:r>
              <a:rPr lang="ar-KW" sz="3000" b="1" dirty="0" smtClean="0">
                <a:solidFill>
                  <a:srgbClr val="FF0000"/>
                </a:solidFill>
                <a:latin typeface="Calibri" pitchFamily="34" charset="0"/>
              </a:rPr>
              <a:t> </a:t>
            </a:r>
            <a:r>
              <a:rPr lang="ar-KW" sz="3000" b="1" dirty="0">
                <a:solidFill>
                  <a:srgbClr val="FF0000"/>
                </a:solidFill>
                <a:latin typeface="Calibri" pitchFamily="34" charset="0"/>
              </a:rPr>
              <a:t>العمل:</a:t>
            </a:r>
            <a:br>
              <a:rPr lang="ar-KW" sz="3000" b="1" dirty="0">
                <a:solidFill>
                  <a:srgbClr val="FF0000"/>
                </a:solidFill>
                <a:latin typeface="Calibri" pitchFamily="34" charset="0"/>
              </a:rPr>
            </a:br>
            <a:endParaRPr lang="en-US" sz="3000" dirty="0">
              <a:solidFill>
                <a:schemeClr val="tx2"/>
              </a:solidFill>
            </a:endParaRPr>
          </a:p>
        </p:txBody>
      </p:sp>
      <p:sp>
        <p:nvSpPr>
          <p:cNvPr id="3" name="Content Placeholder 2"/>
          <p:cNvSpPr>
            <a:spLocks noGrp="1"/>
          </p:cNvSpPr>
          <p:nvPr>
            <p:ph idx="1"/>
          </p:nvPr>
        </p:nvSpPr>
        <p:spPr>
          <a:xfrm>
            <a:off x="419100" y="1412776"/>
            <a:ext cx="8229600" cy="4525963"/>
          </a:xfrm>
        </p:spPr>
        <p:txBody>
          <a:bodyPr>
            <a:noAutofit/>
          </a:bodyPr>
          <a:lstStyle/>
          <a:p>
            <a:pPr marL="514350" indent="-514350" algn="just" rtl="1">
              <a:buFont typeface="+mj-lt"/>
              <a:buAutoNum type="arabicPeriod"/>
            </a:pPr>
            <a:endParaRPr lang="ar-KW" sz="1200" b="1" dirty="0" smtClean="0">
              <a:solidFill>
                <a:schemeClr val="tx2"/>
              </a:solidFill>
              <a:latin typeface="Calibri" pitchFamily="34" charset="0"/>
            </a:endParaRPr>
          </a:p>
          <a:p>
            <a:pPr marL="514350" indent="-514350" algn="just" rtl="1">
              <a:buFont typeface="+mj-lt"/>
              <a:buAutoNum type="arabicPeriod"/>
            </a:pPr>
            <a:r>
              <a:rPr lang="ar-KW" sz="3500" b="1" dirty="0" smtClean="0">
                <a:solidFill>
                  <a:schemeClr val="tx2"/>
                </a:solidFill>
                <a:latin typeface="Calibri" pitchFamily="34" charset="0"/>
              </a:rPr>
              <a:t>الأحكام العامة والتعريفات.</a:t>
            </a:r>
          </a:p>
          <a:p>
            <a:pPr marL="514350" lvl="0" indent="-514350" algn="just" rtl="1">
              <a:buFont typeface="+mj-lt"/>
              <a:buAutoNum type="arabicPeriod"/>
            </a:pPr>
            <a:r>
              <a:rPr lang="ar-KW" sz="3500" b="1" dirty="0">
                <a:solidFill>
                  <a:schemeClr val="tx2"/>
                </a:solidFill>
                <a:latin typeface="Calibri" pitchFamily="34" charset="0"/>
              </a:rPr>
              <a:t>نسبة الشراء المسموح بها </a:t>
            </a:r>
            <a:r>
              <a:rPr lang="ar-KW" sz="3500" b="1" dirty="0" smtClean="0">
                <a:solidFill>
                  <a:schemeClr val="tx2"/>
                </a:solidFill>
                <a:latin typeface="Calibri" pitchFamily="34" charset="0"/>
              </a:rPr>
              <a:t>للمسيطر.</a:t>
            </a:r>
          </a:p>
          <a:p>
            <a:pPr marL="514350" indent="-514350" algn="just" rtl="1">
              <a:buFont typeface="+mj-lt"/>
              <a:buAutoNum type="arabicPeriod"/>
            </a:pPr>
            <a:r>
              <a:rPr lang="ar-KW" sz="3500" b="1" dirty="0">
                <a:solidFill>
                  <a:schemeClr val="tx2"/>
                </a:solidFill>
                <a:latin typeface="Calibri" pitchFamily="34" charset="0"/>
              </a:rPr>
              <a:t>نسبة </a:t>
            </a:r>
            <a:r>
              <a:rPr lang="ar-KW" sz="3500" b="1" dirty="0" smtClean="0">
                <a:solidFill>
                  <a:schemeClr val="tx2"/>
                </a:solidFill>
                <a:latin typeface="Calibri" pitchFamily="34" charset="0"/>
              </a:rPr>
              <a:t>البيع </a:t>
            </a:r>
            <a:r>
              <a:rPr lang="ar-KW" sz="3500" b="1" dirty="0">
                <a:solidFill>
                  <a:schemeClr val="tx2"/>
                </a:solidFill>
                <a:latin typeface="Calibri" pitchFamily="34" charset="0"/>
              </a:rPr>
              <a:t>المسموح بها </a:t>
            </a:r>
            <a:r>
              <a:rPr lang="ar-KW" sz="3500" b="1" dirty="0" smtClean="0">
                <a:solidFill>
                  <a:schemeClr val="tx2"/>
                </a:solidFill>
                <a:latin typeface="Calibri" pitchFamily="34" charset="0"/>
              </a:rPr>
              <a:t>للمسيطر.</a:t>
            </a:r>
          </a:p>
          <a:p>
            <a:pPr marL="514350" lvl="0" indent="-514350" algn="just" rtl="1">
              <a:buFont typeface="+mj-lt"/>
              <a:buAutoNum type="arabicPeriod"/>
            </a:pPr>
            <a:r>
              <a:rPr lang="ar-KW" sz="3500" b="1" dirty="0">
                <a:solidFill>
                  <a:schemeClr val="tx2"/>
                </a:solidFill>
                <a:latin typeface="Calibri" pitchFamily="34" charset="0"/>
              </a:rPr>
              <a:t>الأسئلة الأكثر </a:t>
            </a:r>
            <a:r>
              <a:rPr lang="ar-KW" sz="3500" b="1" dirty="0" smtClean="0">
                <a:solidFill>
                  <a:schemeClr val="tx2"/>
                </a:solidFill>
                <a:latin typeface="Calibri" pitchFamily="34" charset="0"/>
              </a:rPr>
              <a:t>تكراراً.</a:t>
            </a:r>
          </a:p>
          <a:p>
            <a:pPr marL="514350" lvl="0" indent="-514350" algn="just" rtl="1">
              <a:buFont typeface="+mj-lt"/>
              <a:buAutoNum type="arabicPeriod"/>
            </a:pPr>
            <a:r>
              <a:rPr lang="ar-KW" sz="3500" b="1" dirty="0" smtClean="0">
                <a:solidFill>
                  <a:schemeClr val="tx2"/>
                </a:solidFill>
                <a:latin typeface="Calibri" pitchFamily="34" charset="0"/>
              </a:rPr>
              <a:t>التطبيقات.</a:t>
            </a:r>
            <a:endParaRPr lang="ar-KW" sz="3500" b="1" dirty="0">
              <a:solidFill>
                <a:schemeClr val="tx2"/>
              </a:solidFill>
              <a:latin typeface="Calibri" pitchFamily="34" charset="0"/>
            </a:endParaRPr>
          </a:p>
          <a:p>
            <a:pPr marL="514350" indent="-514350" algn="just" rtl="1">
              <a:buFont typeface="+mj-lt"/>
              <a:buAutoNum type="arabicPeriod"/>
            </a:pPr>
            <a:endParaRPr lang="ar-KW" sz="2800" b="1" dirty="0" smtClean="0">
              <a:solidFill>
                <a:schemeClr val="tx2"/>
              </a:solidFill>
              <a:latin typeface="Calibri" pitchFamily="34" charset="0"/>
            </a:endParaRPr>
          </a:p>
          <a:p>
            <a:pPr marL="514350" indent="-514350" algn="just" rtl="1">
              <a:buFont typeface="+mj-lt"/>
              <a:buAutoNum type="arabicPeriod"/>
            </a:pPr>
            <a:endParaRPr lang="ar-KW" sz="2800" b="1" dirty="0">
              <a:solidFill>
                <a:schemeClr val="tx2"/>
              </a:solidFill>
              <a:latin typeface="Calibri" pitchFamily="34" charset="0"/>
            </a:endParaRPr>
          </a:p>
          <a:p>
            <a:pPr marL="514350" lvl="0" indent="-514350" algn="just" rtl="1">
              <a:buFont typeface="+mj-lt"/>
              <a:buAutoNum type="arabicPeriod"/>
            </a:pPr>
            <a:endParaRPr lang="ar-KW" sz="2800" b="1" dirty="0" smtClean="0">
              <a:solidFill>
                <a:schemeClr val="tx2"/>
              </a:solidFill>
              <a:latin typeface="Calibri" pitchFamily="34" charset="0"/>
            </a:endParaRPr>
          </a:p>
          <a:p>
            <a:pPr marL="514350" lvl="0" indent="-514350" algn="just" rtl="1">
              <a:buFont typeface="+mj-lt"/>
              <a:buAutoNum type="arabicPeriod"/>
            </a:pPr>
            <a:endParaRPr lang="ar-KW" sz="2800" b="1" dirty="0">
              <a:solidFill>
                <a:schemeClr val="tx2"/>
              </a:solidFill>
              <a:latin typeface="Calibri" pitchFamily="34" charset="0"/>
            </a:endParaRPr>
          </a:p>
          <a:p>
            <a:pPr marL="514350" indent="-514350" algn="just" rtl="1">
              <a:buFont typeface="+mj-lt"/>
              <a:buAutoNum type="arabicPeriod"/>
            </a:pPr>
            <a:endParaRPr lang="ar-KW" sz="2600" b="1" dirty="0" smtClean="0">
              <a:solidFill>
                <a:schemeClr val="tx2"/>
              </a:solidFill>
              <a:latin typeface="Calibri" pitchFamily="34" charset="0"/>
            </a:endParaRPr>
          </a:p>
          <a:p>
            <a:pPr marL="514350" indent="-514350" algn="just" rtl="1">
              <a:buFont typeface="+mj-lt"/>
              <a:buAutoNum type="arabicPeriod"/>
            </a:pPr>
            <a:endParaRPr lang="en-US" sz="2600" b="1" dirty="0">
              <a:solidFill>
                <a:schemeClr val="tx2"/>
              </a:solidFill>
              <a:latin typeface="Calibri" pitchFamily="34" charset="0"/>
            </a:endParaRPr>
          </a:p>
          <a:p>
            <a:pPr marL="0" lvl="0" indent="0" algn="just" rtl="1">
              <a:buNone/>
            </a:pPr>
            <a:endParaRPr lang="ar-KW" sz="2600" b="1" dirty="0">
              <a:solidFill>
                <a:srgbClr val="FF0000"/>
              </a:solidFill>
              <a:latin typeface="Calibri" pitchFamily="34" charset="0"/>
            </a:endParaRPr>
          </a:p>
          <a:p>
            <a:pPr marL="0" indent="0" algn="r" rtl="1" fontAlgn="base">
              <a:spcBef>
                <a:spcPct val="0"/>
              </a:spcBef>
              <a:spcAft>
                <a:spcPts val="600"/>
              </a:spcAft>
              <a:buNone/>
            </a:pPr>
            <a:endParaRPr lang="ar-KW" sz="2800" dirty="0" smtClean="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2</a:t>
            </a:fld>
            <a:endParaRPr lang="en-GB"/>
          </a:p>
        </p:txBody>
      </p:sp>
    </p:spTree>
    <p:extLst>
      <p:ext uri="{BB962C8B-B14F-4D97-AF65-F5344CB8AC3E}">
        <p14:creationId xmlns:p14="http://schemas.microsoft.com/office/powerpoint/2010/main" val="34764131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800" b="1" dirty="0">
                <a:solidFill>
                  <a:srgbClr val="FF0000"/>
                </a:solidFill>
                <a:latin typeface="Calibri" pitchFamily="34" charset="0"/>
              </a:rPr>
              <a:t>تجاوز نسبة البيع المسموح بها</a:t>
            </a:r>
            <a:r>
              <a:rPr lang="ar-KW" sz="3800" b="1" dirty="0" smtClean="0">
                <a:solidFill>
                  <a:srgbClr val="FF0000"/>
                </a:solidFill>
                <a:latin typeface="Calibri" pitchFamily="34" charset="0"/>
              </a:rPr>
              <a:t>:</a:t>
            </a:r>
            <a:endParaRPr lang="en-US" sz="3800" dirty="0">
              <a:solidFill>
                <a:schemeClr val="tx2"/>
              </a:solidFill>
            </a:endParaRPr>
          </a:p>
        </p:txBody>
      </p:sp>
      <p:sp>
        <p:nvSpPr>
          <p:cNvPr id="3" name="Content Placeholder 2"/>
          <p:cNvSpPr>
            <a:spLocks noGrp="1"/>
          </p:cNvSpPr>
          <p:nvPr>
            <p:ph idx="1"/>
          </p:nvPr>
        </p:nvSpPr>
        <p:spPr>
          <a:xfrm>
            <a:off x="419100" y="1412776"/>
            <a:ext cx="8229600" cy="4525963"/>
          </a:xfrm>
        </p:spPr>
        <p:txBody>
          <a:bodyPr>
            <a:noAutofit/>
          </a:bodyPr>
          <a:lstStyle/>
          <a:p>
            <a:pPr marL="0" indent="0" algn="just" rtl="1">
              <a:buNone/>
            </a:pPr>
            <a:r>
              <a:rPr lang="ar-KW" sz="3700" dirty="0" smtClean="0">
                <a:solidFill>
                  <a:schemeClr val="tx2"/>
                </a:solidFill>
                <a:latin typeface="Calibri" pitchFamily="34" charset="0"/>
              </a:rPr>
              <a:t>يلتزم </a:t>
            </a:r>
            <a:r>
              <a:rPr lang="ar-KW" sz="3700" dirty="0">
                <a:solidFill>
                  <a:schemeClr val="tx2"/>
                </a:solidFill>
                <a:latin typeface="Calibri" pitchFamily="34" charset="0"/>
              </a:rPr>
              <a:t>المسيطر </a:t>
            </a:r>
            <a:r>
              <a:rPr lang="ar-KW" sz="3700" u="sng" dirty="0">
                <a:solidFill>
                  <a:schemeClr val="tx2"/>
                </a:solidFill>
                <a:latin typeface="Calibri" pitchFamily="34" charset="0"/>
              </a:rPr>
              <a:t>بالإفصاح عن عملية البيع في حال تجاوز نسبة بيع الأسهم المسموحة له</a:t>
            </a:r>
            <a:r>
              <a:rPr lang="ar-KW" sz="3700" dirty="0">
                <a:solidFill>
                  <a:schemeClr val="tx2"/>
                </a:solidFill>
                <a:latin typeface="Calibri" pitchFamily="34" charset="0"/>
              </a:rPr>
              <a:t> من خلال مراسلة الهيئة وتعبئة </a:t>
            </a:r>
            <a:r>
              <a:rPr lang="ar-KW" sz="3700" dirty="0" smtClean="0">
                <a:solidFill>
                  <a:schemeClr val="tx2"/>
                </a:solidFill>
                <a:latin typeface="Calibri" pitchFamily="34" charset="0"/>
              </a:rPr>
              <a:t>النموذج"بشأن </a:t>
            </a:r>
            <a:r>
              <a:rPr lang="ar-KW" sz="3700" dirty="0">
                <a:solidFill>
                  <a:schemeClr val="tx2"/>
                </a:solidFill>
                <a:latin typeface="Calibri" pitchFamily="34" charset="0"/>
              </a:rPr>
              <a:t>تداول المسيطر على شركة مدرجة في بورصة الأوراق المالية" </a:t>
            </a:r>
            <a:r>
              <a:rPr lang="ar-KW" sz="3700" u="sng" dirty="0">
                <a:solidFill>
                  <a:schemeClr val="tx2"/>
                </a:solidFill>
                <a:latin typeface="Calibri" pitchFamily="34" charset="0"/>
              </a:rPr>
              <a:t>قبل تحقق المصلحة وتقديم النموذج للهيئة</a:t>
            </a:r>
            <a:r>
              <a:rPr lang="ar-KW" sz="3700" dirty="0">
                <a:solidFill>
                  <a:schemeClr val="tx2"/>
                </a:solidFill>
                <a:latin typeface="Calibri" pitchFamily="34" charset="0"/>
              </a:rPr>
              <a:t>، بالإضافة إلى </a:t>
            </a:r>
            <a:r>
              <a:rPr lang="ar-KW" sz="3700" u="sng" dirty="0">
                <a:solidFill>
                  <a:schemeClr val="tx2"/>
                </a:solidFill>
                <a:latin typeface="Calibri" pitchFamily="34" charset="0"/>
              </a:rPr>
              <a:t>الإعلان عنه في الموقع الإلكتروني لبورصة الأوراق المالية</a:t>
            </a:r>
            <a:r>
              <a:rPr lang="ar-KW" sz="3700" dirty="0">
                <a:solidFill>
                  <a:schemeClr val="tx2"/>
                </a:solidFill>
                <a:latin typeface="Calibri" pitchFamily="34" charset="0"/>
              </a:rPr>
              <a:t>.</a:t>
            </a:r>
            <a:endParaRPr lang="en-US" sz="3700" dirty="0">
              <a:solidFill>
                <a:schemeClr val="tx2"/>
              </a:solidFill>
              <a:latin typeface="Calibri" pitchFamily="34" charset="0"/>
            </a:endParaRPr>
          </a:p>
          <a:p>
            <a:pPr algn="r"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marL="0" indent="0" algn="just" rtl="1">
              <a:buNone/>
            </a:pPr>
            <a:endParaRPr lang="ar-KW" sz="2400" dirty="0" smtClean="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lvl="0" indent="0" algn="r" rtl="1" fontAlgn="base">
              <a:spcBef>
                <a:spcPct val="0"/>
              </a:spcBef>
              <a:spcAft>
                <a:spcPts val="600"/>
              </a:spcAft>
              <a:buNone/>
            </a:pPr>
            <a:endParaRPr lang="ar-KW" sz="2200" dirty="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20</a:t>
            </a:fld>
            <a:endParaRPr lang="en-GB">
              <a:solidFill>
                <a:prstClr val="black">
                  <a:tint val="75000"/>
                </a:prstClr>
              </a:solidFill>
            </a:endParaRPr>
          </a:p>
        </p:txBody>
      </p:sp>
    </p:spTree>
    <p:extLst>
      <p:ext uri="{BB962C8B-B14F-4D97-AF65-F5344CB8AC3E}">
        <p14:creationId xmlns:p14="http://schemas.microsoft.com/office/powerpoint/2010/main" val="35817322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a:r>
              <a:rPr lang="ar-KW" sz="4000" b="1" dirty="0">
                <a:solidFill>
                  <a:srgbClr val="FF0000"/>
                </a:solidFill>
                <a:latin typeface="Calibri" pitchFamily="34" charset="0"/>
              </a:rPr>
              <a:t>أحكام الإفصاح</a:t>
            </a:r>
            <a:r>
              <a:rPr lang="ar-KW" sz="4000" b="1" dirty="0" smtClean="0">
                <a:solidFill>
                  <a:srgbClr val="FF0000"/>
                </a:solidFill>
                <a:latin typeface="Calibri" pitchFamily="34" charset="0"/>
              </a:rPr>
              <a:t>:</a:t>
            </a:r>
            <a:endParaRPr lang="en-US" sz="4000" dirty="0">
              <a:solidFill>
                <a:schemeClr val="tx2"/>
              </a:solidFill>
            </a:endParaRPr>
          </a:p>
        </p:txBody>
      </p:sp>
      <p:sp>
        <p:nvSpPr>
          <p:cNvPr id="3" name="Content Placeholder 2"/>
          <p:cNvSpPr>
            <a:spLocks noGrp="1"/>
          </p:cNvSpPr>
          <p:nvPr>
            <p:ph idx="1"/>
          </p:nvPr>
        </p:nvSpPr>
        <p:spPr>
          <a:xfrm>
            <a:off x="419100" y="1247056"/>
            <a:ext cx="8229600" cy="4953858"/>
          </a:xfrm>
        </p:spPr>
        <p:txBody>
          <a:bodyPr>
            <a:noAutofit/>
          </a:bodyPr>
          <a:lstStyle/>
          <a:p>
            <a:pPr marL="0" indent="0" algn="just" rtl="1">
              <a:buNone/>
            </a:pPr>
            <a:endParaRPr lang="ar-KW" sz="700" dirty="0" smtClean="0">
              <a:solidFill>
                <a:schemeClr val="tx2"/>
              </a:solidFill>
              <a:latin typeface="Calibri" pitchFamily="34" charset="0"/>
            </a:endParaRPr>
          </a:p>
          <a:p>
            <a:pPr marL="0" indent="0" algn="just" rtl="1">
              <a:buNone/>
            </a:pPr>
            <a:r>
              <a:rPr lang="ar-KW" sz="2600" dirty="0" smtClean="0">
                <a:solidFill>
                  <a:schemeClr val="tx2"/>
                </a:solidFill>
                <a:latin typeface="Calibri" pitchFamily="34" charset="0"/>
              </a:rPr>
              <a:t>للأطراف </a:t>
            </a:r>
            <a:r>
              <a:rPr lang="ar-KW" sz="2600" dirty="0">
                <a:solidFill>
                  <a:schemeClr val="tx2"/>
                </a:solidFill>
                <a:latin typeface="Calibri" pitchFamily="34" charset="0"/>
              </a:rPr>
              <a:t>المسيطرة </a:t>
            </a:r>
            <a:r>
              <a:rPr lang="ar-KW" sz="2600" u="sng" dirty="0">
                <a:solidFill>
                  <a:schemeClr val="tx2"/>
                </a:solidFill>
                <a:latin typeface="Calibri" pitchFamily="34" charset="0"/>
              </a:rPr>
              <a:t>حق التداول مباشرة</a:t>
            </a:r>
            <a:r>
              <a:rPr lang="ar-KW" sz="2600" dirty="0">
                <a:solidFill>
                  <a:schemeClr val="tx2"/>
                </a:solidFill>
                <a:latin typeface="Calibri" pitchFamily="34" charset="0"/>
              </a:rPr>
              <a:t> في بورصة الأوراق المالية، وعلى تلك الأطراف الالتزام بأحكام الإفصاح </a:t>
            </a:r>
            <a:r>
              <a:rPr lang="ar-KW" sz="2600" dirty="0" smtClean="0">
                <a:solidFill>
                  <a:schemeClr val="tx2"/>
                </a:solidFill>
                <a:latin typeface="Calibri" pitchFamily="34" charset="0"/>
              </a:rPr>
              <a:t>المنصوص </a:t>
            </a:r>
            <a:r>
              <a:rPr lang="ar-KW" sz="2600" dirty="0">
                <a:solidFill>
                  <a:schemeClr val="tx2"/>
                </a:solidFill>
                <a:latin typeface="Calibri" pitchFamily="34" charset="0"/>
              </a:rPr>
              <a:t>عليها في الفصل العاشر من اللائحة التنفيذية للقانون رقم (7) لسنة 2010، كما تلتزم بالتعليمات الصادرة عن الهيئة وذلك عند الإفصاح عن نسبة التداول، ومراعاة الالتزام بالتعليمات الخاصة بتنظيم التعامل في الأوراق المالية لأعضاء مجلس الإدارة وأعضاء الجهاز التنفيذي وغيرهم من الأشخاص المطلعين في الشركات المساهمة، </a:t>
            </a:r>
            <a:r>
              <a:rPr lang="ar-KW" sz="2600" b="1" dirty="0">
                <a:solidFill>
                  <a:schemeClr val="tx2"/>
                </a:solidFill>
                <a:latin typeface="Calibri" pitchFamily="34" charset="0"/>
              </a:rPr>
              <a:t>على أن يتضمن الإفصاح الآتي</a:t>
            </a:r>
            <a:r>
              <a:rPr lang="ar-KW" sz="2600" b="1" dirty="0" smtClean="0">
                <a:solidFill>
                  <a:schemeClr val="tx2"/>
                </a:solidFill>
                <a:latin typeface="Calibri" pitchFamily="34" charset="0"/>
              </a:rPr>
              <a:t>:</a:t>
            </a:r>
          </a:p>
          <a:p>
            <a:pPr lvl="0" algn="r" rtl="1">
              <a:buFont typeface="Courier New" pitchFamily="49" charset="0"/>
              <a:buChar char="o"/>
            </a:pPr>
            <a:r>
              <a:rPr lang="ar-KW" sz="2600" b="1" dirty="0" smtClean="0">
                <a:solidFill>
                  <a:schemeClr val="tx2"/>
                </a:solidFill>
                <a:latin typeface="Calibri" pitchFamily="34" charset="0"/>
              </a:rPr>
              <a:t>الإفصاح </a:t>
            </a:r>
            <a:r>
              <a:rPr lang="ar-KW" sz="2600" b="1" dirty="0">
                <a:solidFill>
                  <a:schemeClr val="tx2"/>
                </a:solidFill>
                <a:latin typeface="Calibri" pitchFamily="34" charset="0"/>
              </a:rPr>
              <a:t>عن النسبة التي تم تداولها.</a:t>
            </a:r>
            <a:endParaRPr lang="en-US" sz="2600" b="1" dirty="0">
              <a:solidFill>
                <a:schemeClr val="tx2"/>
              </a:solidFill>
              <a:latin typeface="Calibri" pitchFamily="34" charset="0"/>
            </a:endParaRPr>
          </a:p>
          <a:p>
            <a:pPr lvl="0" algn="r" rtl="1">
              <a:buFont typeface="Courier New" pitchFamily="49" charset="0"/>
              <a:buChar char="o"/>
            </a:pPr>
            <a:r>
              <a:rPr lang="ar-KW" sz="2600" b="1" dirty="0">
                <a:solidFill>
                  <a:schemeClr val="tx2"/>
                </a:solidFill>
                <a:latin typeface="Calibri" pitchFamily="34" charset="0"/>
              </a:rPr>
              <a:t>الإفصاح عن الشركات التابعة والأطراف المتحالفة.</a:t>
            </a:r>
            <a:endParaRPr lang="en-US" sz="2600" b="1" dirty="0">
              <a:solidFill>
                <a:schemeClr val="tx2"/>
              </a:solidFill>
              <a:latin typeface="Calibri" pitchFamily="34" charset="0"/>
            </a:endParaRPr>
          </a:p>
          <a:p>
            <a:pPr lvl="0" algn="justLow" rtl="1">
              <a:buFont typeface="Courier New" pitchFamily="49" charset="0"/>
              <a:buChar char="o"/>
            </a:pPr>
            <a:r>
              <a:rPr lang="ar-KW" sz="2600" b="1" dirty="0">
                <a:solidFill>
                  <a:schemeClr val="tx2"/>
                </a:solidFill>
                <a:latin typeface="Calibri" pitchFamily="34" charset="0"/>
              </a:rPr>
              <a:t>إجمالي النسبة المتبقية للمسيطر المسموح له بالتداول خلال السنة الميلادية.</a:t>
            </a:r>
            <a:endParaRPr lang="en-US" sz="2600" b="1" dirty="0">
              <a:solidFill>
                <a:schemeClr val="tx2"/>
              </a:solidFill>
              <a:latin typeface="Calibri" pitchFamily="34" charset="0"/>
            </a:endParaRPr>
          </a:p>
          <a:p>
            <a:pPr marL="0" indent="0" algn="just" rtl="1">
              <a:buNone/>
            </a:pPr>
            <a:endParaRPr lang="ar-KW" sz="2400" b="1" dirty="0" smtClean="0">
              <a:solidFill>
                <a:schemeClr val="tx2"/>
              </a:solidFill>
              <a:latin typeface="Calibri" pitchFamily="34" charset="0"/>
            </a:endParaRPr>
          </a:p>
          <a:p>
            <a:pPr marL="0" indent="0" algn="just" rtl="1">
              <a:buNone/>
            </a:pPr>
            <a:r>
              <a:rPr lang="ar-KW" sz="2400" b="1" dirty="0" smtClean="0">
                <a:solidFill>
                  <a:schemeClr val="tx2"/>
                </a:solidFill>
                <a:latin typeface="Calibri" pitchFamily="34" charset="0"/>
              </a:rPr>
              <a:t>	</a:t>
            </a:r>
          </a:p>
          <a:p>
            <a:pPr marL="0" indent="0" algn="just" rtl="1">
              <a:buNone/>
            </a:pPr>
            <a:endParaRPr lang="ar-KW" sz="2400" b="1" dirty="0">
              <a:solidFill>
                <a:schemeClr val="tx2"/>
              </a:solidFill>
              <a:latin typeface="Calibri" pitchFamily="34" charset="0"/>
            </a:endParaRPr>
          </a:p>
          <a:p>
            <a:pPr marL="0" indent="0" algn="just" rtl="1">
              <a:buNone/>
            </a:pPr>
            <a:endParaRPr lang="ar-KW" sz="2400" dirty="0" smtClean="0">
              <a:solidFill>
                <a:schemeClr val="tx2"/>
              </a:solidFill>
              <a:latin typeface="Calibri" pitchFamily="34" charset="0"/>
            </a:endParaRPr>
          </a:p>
          <a:p>
            <a:pPr marL="0" indent="0" algn="just" rtl="1">
              <a:buNone/>
            </a:pPr>
            <a:endParaRPr lang="ar-KW" sz="1800" dirty="0" smtClean="0">
              <a:solidFill>
                <a:schemeClr val="tx2"/>
              </a:solidFill>
              <a:latin typeface="Calibri" pitchFamily="34" charset="0"/>
            </a:endParaRPr>
          </a:p>
          <a:p>
            <a:pPr marL="0" indent="0" algn="just" rtl="1">
              <a:buNone/>
            </a:pPr>
            <a:endParaRPr lang="ar-KW" sz="2400" dirty="0">
              <a:solidFill>
                <a:schemeClr val="tx2"/>
              </a:solidFill>
              <a:latin typeface="Calibri" pitchFamily="34" charset="0"/>
            </a:endParaRPr>
          </a:p>
          <a:p>
            <a:pPr marL="0" indent="0" algn="just" rtl="1">
              <a:buNone/>
            </a:pPr>
            <a:endParaRPr lang="ar-KW" sz="2400" dirty="0" smtClean="0">
              <a:solidFill>
                <a:schemeClr val="tx2"/>
              </a:solidFill>
              <a:latin typeface="Calibri" pitchFamily="34" charset="0"/>
            </a:endParaRPr>
          </a:p>
          <a:p>
            <a:pPr marL="0" indent="0" algn="just" rtl="1">
              <a:buNone/>
            </a:pPr>
            <a:r>
              <a:rPr lang="ar-KW" sz="2400" dirty="0" smtClean="0">
                <a:solidFill>
                  <a:schemeClr val="tx2"/>
                </a:solidFill>
                <a:latin typeface="Calibri" pitchFamily="34" charset="0"/>
              </a:rPr>
              <a:t> </a:t>
            </a:r>
            <a:endParaRPr lang="ar-KW" sz="2400" dirty="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lvl="0" indent="0" algn="r" rtl="1" fontAlgn="base">
              <a:spcBef>
                <a:spcPct val="0"/>
              </a:spcBef>
              <a:spcAft>
                <a:spcPts val="600"/>
              </a:spcAft>
              <a:buNone/>
            </a:pPr>
            <a:endParaRPr lang="ar-KW" sz="2200" dirty="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21</a:t>
            </a:fld>
            <a:endParaRPr lang="en-GB" dirty="0"/>
          </a:p>
        </p:txBody>
      </p:sp>
    </p:spTree>
    <p:extLst>
      <p:ext uri="{BB962C8B-B14F-4D97-AF65-F5344CB8AC3E}">
        <p14:creationId xmlns:p14="http://schemas.microsoft.com/office/powerpoint/2010/main" val="30772873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dirty="0">
              <a:solidFill>
                <a:schemeClr val="tx2"/>
              </a:solidFill>
            </a:endParaRPr>
          </a:p>
        </p:txBody>
      </p:sp>
      <p:sp>
        <p:nvSpPr>
          <p:cNvPr id="3" name="Content Placeholder 2"/>
          <p:cNvSpPr>
            <a:spLocks noGrp="1"/>
          </p:cNvSpPr>
          <p:nvPr>
            <p:ph idx="1"/>
          </p:nvPr>
        </p:nvSpPr>
        <p:spPr>
          <a:xfrm>
            <a:off x="419100" y="1423317"/>
            <a:ext cx="8229600" cy="4669979"/>
          </a:xfrm>
        </p:spPr>
        <p:txBody>
          <a:bodyPr>
            <a:noAutofit/>
          </a:bodyPr>
          <a:lstStyle/>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marL="0" indent="0" algn="just" rtl="1">
              <a:buNone/>
            </a:pPr>
            <a:endParaRPr lang="ar-KW" sz="2400" dirty="0" smtClean="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lvl="0" indent="0" algn="ctr" rtl="1" fontAlgn="base">
              <a:spcBef>
                <a:spcPct val="0"/>
              </a:spcBef>
              <a:spcAft>
                <a:spcPts val="600"/>
              </a:spcAft>
              <a:buNone/>
            </a:pPr>
            <a:r>
              <a:rPr lang="ar-KW" sz="5200" b="1" dirty="0" smtClean="0">
                <a:solidFill>
                  <a:srgbClr val="FF0000"/>
                </a:solidFill>
                <a:latin typeface="Calibri" pitchFamily="34" charset="0"/>
              </a:rPr>
              <a:t>رابعاً: </a:t>
            </a:r>
          </a:p>
          <a:p>
            <a:pPr marL="0" lvl="0" indent="0" algn="ctr" rtl="1" fontAlgn="base">
              <a:spcBef>
                <a:spcPct val="0"/>
              </a:spcBef>
              <a:spcAft>
                <a:spcPts val="600"/>
              </a:spcAft>
              <a:buNone/>
            </a:pPr>
            <a:r>
              <a:rPr lang="ar-KW" sz="5200" b="1" dirty="0" smtClean="0">
                <a:solidFill>
                  <a:schemeClr val="tx2"/>
                </a:solidFill>
                <a:latin typeface="Calibri" pitchFamily="34" charset="0"/>
              </a:rPr>
              <a:t>الأسئلة الأكثر تكراراً</a:t>
            </a:r>
            <a:endParaRPr lang="ar-KW" sz="5200" b="1" dirty="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22</a:t>
            </a:fld>
            <a:endParaRPr lang="en-GB">
              <a:solidFill>
                <a:prstClr val="black">
                  <a:tint val="75000"/>
                </a:prstClr>
              </a:solidFill>
            </a:endParaRPr>
          </a:p>
        </p:txBody>
      </p:sp>
    </p:spTree>
    <p:extLst>
      <p:ext uri="{BB962C8B-B14F-4D97-AF65-F5344CB8AC3E}">
        <p14:creationId xmlns:p14="http://schemas.microsoft.com/office/powerpoint/2010/main" val="34390781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sz="2800" dirty="0">
              <a:solidFill>
                <a:schemeClr val="tx2"/>
              </a:solidFill>
            </a:endParaRPr>
          </a:p>
        </p:txBody>
      </p:sp>
      <p:sp>
        <p:nvSpPr>
          <p:cNvPr id="3" name="Content Placeholder 2"/>
          <p:cNvSpPr>
            <a:spLocks noGrp="1"/>
          </p:cNvSpPr>
          <p:nvPr>
            <p:ph idx="1"/>
          </p:nvPr>
        </p:nvSpPr>
        <p:spPr>
          <a:xfrm>
            <a:off x="419100" y="1247056"/>
            <a:ext cx="8229600" cy="4953858"/>
          </a:xfrm>
        </p:spPr>
        <p:txBody>
          <a:bodyPr>
            <a:noAutofit/>
          </a:bodyPr>
          <a:lstStyle/>
          <a:p>
            <a:pPr marL="0" indent="0" algn="just" rtl="1">
              <a:buNone/>
            </a:pPr>
            <a:endParaRPr lang="ar-KW" sz="400" b="1" dirty="0" smtClean="0">
              <a:solidFill>
                <a:srgbClr val="FF0000"/>
              </a:solidFill>
              <a:latin typeface="Calibri" pitchFamily="34" charset="0"/>
            </a:endParaRPr>
          </a:p>
          <a:p>
            <a:pPr marL="0" indent="0" algn="just" rtl="1">
              <a:buNone/>
            </a:pPr>
            <a:r>
              <a:rPr lang="ar-KW" sz="3000" b="1" dirty="0" smtClean="0">
                <a:solidFill>
                  <a:srgbClr val="FF0000"/>
                </a:solidFill>
                <a:latin typeface="Calibri" pitchFamily="34" charset="0"/>
              </a:rPr>
              <a:t>هل </a:t>
            </a:r>
            <a:r>
              <a:rPr lang="ar-KW" sz="3000" b="1" dirty="0">
                <a:solidFill>
                  <a:srgbClr val="FF0000"/>
                </a:solidFill>
                <a:latin typeface="Calibri" pitchFamily="34" charset="0"/>
              </a:rPr>
              <a:t>تنطبق التعليمات على المسيطر الذي حصل على نسبة السيطرة قبل صدور القانون رقم 7 لسنة 2010</a:t>
            </a:r>
            <a:r>
              <a:rPr lang="ar-KW" sz="3000" b="1" dirty="0" smtClean="0">
                <a:solidFill>
                  <a:srgbClr val="FF0000"/>
                </a:solidFill>
                <a:latin typeface="Calibri" pitchFamily="34" charset="0"/>
              </a:rPr>
              <a:t>؟</a:t>
            </a:r>
            <a:endParaRPr lang="ar-KW" sz="3000" b="1" dirty="0">
              <a:solidFill>
                <a:srgbClr val="FF0000"/>
              </a:solidFill>
              <a:latin typeface="Calibri" pitchFamily="34" charset="0"/>
            </a:endParaRPr>
          </a:p>
          <a:p>
            <a:pPr marL="0" indent="0" algn="just" rtl="1">
              <a:buNone/>
            </a:pPr>
            <a:r>
              <a:rPr lang="ar-KW" sz="2800" b="1" dirty="0">
                <a:solidFill>
                  <a:schemeClr val="tx2"/>
                </a:solidFill>
                <a:latin typeface="Calibri" pitchFamily="34" charset="0"/>
              </a:rPr>
              <a:t>نعم، تنطبق التعليمات فقط على المسيطر</a:t>
            </a:r>
            <a:r>
              <a:rPr lang="en-US" sz="2800" b="1" dirty="0">
                <a:solidFill>
                  <a:schemeClr val="tx2"/>
                </a:solidFill>
                <a:latin typeface="Calibri" pitchFamily="34" charset="0"/>
              </a:rPr>
              <a:t>: </a:t>
            </a:r>
            <a:endParaRPr lang="ar-KW" sz="2800" b="1" dirty="0" smtClean="0">
              <a:solidFill>
                <a:schemeClr val="tx2"/>
              </a:solidFill>
              <a:latin typeface="Calibri" pitchFamily="34" charset="0"/>
            </a:endParaRPr>
          </a:p>
          <a:p>
            <a:pPr marL="0" indent="0" algn="just" rtl="1">
              <a:buNone/>
            </a:pPr>
            <a:endParaRPr lang="ar-KW" sz="500" dirty="0" smtClean="0">
              <a:solidFill>
                <a:schemeClr val="tx2"/>
              </a:solidFill>
              <a:latin typeface="Calibri" pitchFamily="34" charset="0"/>
            </a:endParaRPr>
          </a:p>
          <a:p>
            <a:pPr marL="457200" lvl="0" indent="-457200" algn="just" rtl="1">
              <a:buFont typeface="+mj-lt"/>
              <a:buAutoNum type="arabicPeriod"/>
            </a:pPr>
            <a:r>
              <a:rPr lang="ar-KW" sz="2800" dirty="0" smtClean="0">
                <a:solidFill>
                  <a:schemeClr val="tx2"/>
                </a:solidFill>
                <a:latin typeface="Calibri" pitchFamily="34" charset="0"/>
              </a:rPr>
              <a:t>الذي </a:t>
            </a:r>
            <a:r>
              <a:rPr lang="ar-KW" sz="2800" dirty="0">
                <a:solidFill>
                  <a:schemeClr val="tx2"/>
                </a:solidFill>
                <a:latin typeface="Calibri" pitchFamily="34" charset="0"/>
              </a:rPr>
              <a:t>سبق له تقديم استحواذ أثناء سريان القانون رقم 7 لسنة 2010. </a:t>
            </a:r>
            <a:endParaRPr lang="en-US" sz="2800" dirty="0">
              <a:solidFill>
                <a:schemeClr val="tx2"/>
              </a:solidFill>
              <a:latin typeface="Calibri" pitchFamily="34" charset="0"/>
            </a:endParaRPr>
          </a:p>
          <a:p>
            <a:pPr marL="457200" lvl="0" indent="-457200" algn="just" rtl="1">
              <a:buFont typeface="+mj-lt"/>
              <a:buAutoNum type="arabicPeriod"/>
            </a:pPr>
            <a:r>
              <a:rPr lang="ar-KW" sz="2800" dirty="0">
                <a:solidFill>
                  <a:schemeClr val="tx2"/>
                </a:solidFill>
                <a:latin typeface="Calibri" pitchFamily="34" charset="0"/>
              </a:rPr>
              <a:t>الذي حصل على نسبة السيطرة قبل صدور القانون المذكور أعلاه</a:t>
            </a:r>
            <a:r>
              <a:rPr lang="ar-KW" sz="2800" dirty="0" smtClean="0">
                <a:solidFill>
                  <a:schemeClr val="tx2"/>
                </a:solidFill>
                <a:latin typeface="Calibri" pitchFamily="34" charset="0"/>
              </a:rPr>
              <a:t>.</a:t>
            </a:r>
          </a:p>
          <a:p>
            <a:pPr marL="457200" lvl="0" indent="-457200" algn="just" rtl="1">
              <a:buFont typeface="+mj-lt"/>
              <a:buAutoNum type="arabicPeriod"/>
            </a:pPr>
            <a:endParaRPr lang="en-US" sz="2800" dirty="0">
              <a:solidFill>
                <a:schemeClr val="tx2"/>
              </a:solidFill>
              <a:latin typeface="Calibri" pitchFamily="34" charset="0"/>
            </a:endParaRPr>
          </a:p>
          <a:p>
            <a:pPr marL="0" indent="0" algn="just" rtl="1">
              <a:buNone/>
            </a:pPr>
            <a:r>
              <a:rPr lang="ar-KW" sz="2800" dirty="0">
                <a:solidFill>
                  <a:schemeClr val="tx2"/>
                </a:solidFill>
                <a:latin typeface="Calibri" pitchFamily="34" charset="0"/>
              </a:rPr>
              <a:t>مع التأكيد بأن هذه التعليمات </a:t>
            </a:r>
            <a:r>
              <a:rPr lang="ar-KW" sz="2800" u="sng" dirty="0">
                <a:solidFill>
                  <a:schemeClr val="tx2"/>
                </a:solidFill>
                <a:latin typeface="Calibri" pitchFamily="34" charset="0"/>
              </a:rPr>
              <a:t>لا تعد من الاستثناءات</a:t>
            </a:r>
            <a:r>
              <a:rPr lang="ar-KW" sz="2800" dirty="0">
                <a:solidFill>
                  <a:schemeClr val="tx2"/>
                </a:solidFill>
                <a:latin typeface="Calibri" pitchFamily="34" charset="0"/>
              </a:rPr>
              <a:t> على العرض الإلزامي الواردة في المادة (74) من القانون المذكور.</a:t>
            </a:r>
            <a:endParaRPr lang="en-US" sz="2800" dirty="0">
              <a:solidFill>
                <a:schemeClr val="tx2"/>
              </a:solidFill>
              <a:latin typeface="Calibri" pitchFamily="34" charset="0"/>
            </a:endParaRPr>
          </a:p>
          <a:p>
            <a:pPr marL="0" indent="0" algn="just" rtl="1">
              <a:buNone/>
            </a:pPr>
            <a:endParaRPr lang="ar-KW" sz="2400" dirty="0">
              <a:solidFill>
                <a:schemeClr val="tx2"/>
              </a:solidFill>
              <a:latin typeface="Calibri" pitchFamily="34" charset="0"/>
            </a:endParaRPr>
          </a:p>
          <a:p>
            <a:pPr marL="0" indent="0" algn="just" rtl="1">
              <a:buNone/>
            </a:pPr>
            <a:endParaRPr lang="ar-KW" sz="2400" dirty="0" smtClean="0">
              <a:solidFill>
                <a:schemeClr val="tx2"/>
              </a:solidFill>
              <a:latin typeface="Calibri" pitchFamily="34" charset="0"/>
            </a:endParaRPr>
          </a:p>
          <a:p>
            <a:pPr marL="0" indent="0" algn="just" rtl="1">
              <a:buNone/>
            </a:pPr>
            <a:endParaRPr lang="ar-KW" sz="1800" dirty="0" smtClean="0">
              <a:solidFill>
                <a:schemeClr val="tx2"/>
              </a:solidFill>
              <a:latin typeface="Calibri" pitchFamily="34" charset="0"/>
            </a:endParaRPr>
          </a:p>
          <a:p>
            <a:pPr marL="0" indent="0" algn="just" rtl="1">
              <a:buNone/>
            </a:pPr>
            <a:endParaRPr lang="ar-KW" sz="2400" dirty="0">
              <a:solidFill>
                <a:schemeClr val="tx2"/>
              </a:solidFill>
              <a:latin typeface="Calibri" pitchFamily="34" charset="0"/>
            </a:endParaRPr>
          </a:p>
          <a:p>
            <a:pPr marL="0" indent="0" algn="just" rtl="1">
              <a:buNone/>
            </a:pPr>
            <a:endParaRPr lang="ar-KW" sz="2400" dirty="0" smtClean="0">
              <a:solidFill>
                <a:schemeClr val="tx2"/>
              </a:solidFill>
              <a:latin typeface="Calibri" pitchFamily="34" charset="0"/>
            </a:endParaRPr>
          </a:p>
          <a:p>
            <a:pPr marL="0" indent="0" algn="just" rtl="1">
              <a:buNone/>
            </a:pPr>
            <a:r>
              <a:rPr lang="ar-KW" sz="2400" dirty="0" smtClean="0">
                <a:solidFill>
                  <a:schemeClr val="tx2"/>
                </a:solidFill>
                <a:latin typeface="Calibri" pitchFamily="34" charset="0"/>
              </a:rPr>
              <a:t> </a:t>
            </a:r>
            <a:endParaRPr lang="ar-KW" sz="2400" dirty="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lvl="0" indent="0" algn="r" rtl="1" fontAlgn="base">
              <a:spcBef>
                <a:spcPct val="0"/>
              </a:spcBef>
              <a:spcAft>
                <a:spcPts val="600"/>
              </a:spcAft>
              <a:buNone/>
            </a:pPr>
            <a:endParaRPr lang="ar-KW" sz="2200" dirty="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23</a:t>
            </a:fld>
            <a:endParaRPr lang="en-GB" dirty="0"/>
          </a:p>
        </p:txBody>
      </p:sp>
    </p:spTree>
    <p:extLst>
      <p:ext uri="{BB962C8B-B14F-4D97-AF65-F5344CB8AC3E}">
        <p14:creationId xmlns:p14="http://schemas.microsoft.com/office/powerpoint/2010/main" val="15604747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sz="2800" dirty="0">
              <a:solidFill>
                <a:schemeClr val="tx2"/>
              </a:solidFill>
            </a:endParaRPr>
          </a:p>
        </p:txBody>
      </p:sp>
      <p:sp>
        <p:nvSpPr>
          <p:cNvPr id="3" name="Content Placeholder 2"/>
          <p:cNvSpPr>
            <a:spLocks noGrp="1"/>
          </p:cNvSpPr>
          <p:nvPr>
            <p:ph idx="1"/>
          </p:nvPr>
        </p:nvSpPr>
        <p:spPr>
          <a:xfrm>
            <a:off x="419100" y="1247056"/>
            <a:ext cx="8229600" cy="5062264"/>
          </a:xfrm>
        </p:spPr>
        <p:txBody>
          <a:bodyPr>
            <a:noAutofit/>
          </a:bodyPr>
          <a:lstStyle/>
          <a:p>
            <a:pPr marL="0" lvl="0" indent="0" algn="just" rtl="1">
              <a:buNone/>
            </a:pPr>
            <a:endParaRPr lang="ar-KW" sz="1000" b="1" dirty="0" smtClean="0">
              <a:solidFill>
                <a:srgbClr val="FF0000"/>
              </a:solidFill>
              <a:latin typeface="Calibri" pitchFamily="34" charset="0"/>
            </a:endParaRPr>
          </a:p>
          <a:p>
            <a:pPr marL="0" lvl="0" indent="0" algn="just" rtl="1">
              <a:buNone/>
            </a:pPr>
            <a:r>
              <a:rPr lang="ar-KW" sz="2600" b="1" dirty="0" smtClean="0">
                <a:solidFill>
                  <a:srgbClr val="FF0000"/>
                </a:solidFill>
                <a:latin typeface="Calibri" pitchFamily="34" charset="0"/>
              </a:rPr>
              <a:t>هل </a:t>
            </a:r>
            <a:r>
              <a:rPr lang="ar-KW" sz="2600" b="1" dirty="0">
                <a:solidFill>
                  <a:srgbClr val="FF0000"/>
                </a:solidFill>
                <a:latin typeface="Calibri" pitchFamily="34" charset="0"/>
              </a:rPr>
              <a:t>سيتم الإعلان عن الإفصاحات الخاصة بتداول المسيطر؟</a:t>
            </a:r>
            <a:endParaRPr lang="en-US" sz="2600" dirty="0">
              <a:solidFill>
                <a:schemeClr val="tx2"/>
              </a:solidFill>
              <a:latin typeface="Calibri" pitchFamily="34" charset="0"/>
            </a:endParaRPr>
          </a:p>
          <a:p>
            <a:pPr marL="0" indent="0" algn="just" rtl="1">
              <a:buNone/>
            </a:pPr>
            <a:r>
              <a:rPr lang="ar-KW" sz="2700" dirty="0">
                <a:solidFill>
                  <a:schemeClr val="tx2"/>
                </a:solidFill>
                <a:latin typeface="Calibri" pitchFamily="34" charset="0"/>
              </a:rPr>
              <a:t>يلتـزم المسيطر بتقديم </a:t>
            </a:r>
            <a:r>
              <a:rPr lang="ar-KW" sz="2700" u="sng" dirty="0">
                <a:solidFill>
                  <a:schemeClr val="tx2"/>
                </a:solidFill>
                <a:latin typeface="Calibri" pitchFamily="34" charset="0"/>
              </a:rPr>
              <a:t>نموذج بشأن تداول المسيطر على شركة مدرجة في بورصة الأوراق المالية</a:t>
            </a:r>
            <a:r>
              <a:rPr lang="ar-KW" sz="2700" dirty="0">
                <a:solidFill>
                  <a:schemeClr val="tx2"/>
                </a:solidFill>
                <a:latin typeface="Calibri" pitchFamily="34" charset="0"/>
              </a:rPr>
              <a:t>، ولا يتم الإعلان عن الإفصاحات الخاصة بتداول المسيطر إلا في الحالات التالية: </a:t>
            </a:r>
            <a:endParaRPr lang="ar-KW" sz="2700" dirty="0" smtClean="0">
              <a:solidFill>
                <a:schemeClr val="tx2"/>
              </a:solidFill>
              <a:latin typeface="Calibri" pitchFamily="34" charset="0"/>
            </a:endParaRPr>
          </a:p>
          <a:p>
            <a:pPr marL="514350" indent="-514350" algn="just" rtl="1">
              <a:buFont typeface="+mj-lt"/>
              <a:buAutoNum type="arabicPeriod"/>
            </a:pPr>
            <a:r>
              <a:rPr lang="ar-KW" sz="2700" u="sng" dirty="0" smtClean="0">
                <a:solidFill>
                  <a:schemeClr val="tx2"/>
                </a:solidFill>
                <a:latin typeface="Calibri" pitchFamily="34" charset="0"/>
              </a:rPr>
              <a:t>الإعلان</a:t>
            </a:r>
            <a:r>
              <a:rPr lang="ar-KW" sz="2700" dirty="0" smtClean="0">
                <a:solidFill>
                  <a:schemeClr val="tx2"/>
                </a:solidFill>
                <a:latin typeface="Calibri" pitchFamily="34" charset="0"/>
              </a:rPr>
              <a:t> </a:t>
            </a:r>
            <a:r>
              <a:rPr lang="ar-KW" sz="2700" dirty="0">
                <a:solidFill>
                  <a:schemeClr val="tx2"/>
                </a:solidFill>
                <a:latin typeface="Calibri" pitchFamily="34" charset="0"/>
              </a:rPr>
              <a:t>عن </a:t>
            </a:r>
            <a:r>
              <a:rPr lang="ar-KW" sz="2700" b="1" dirty="0">
                <a:solidFill>
                  <a:schemeClr val="tx2"/>
                </a:solidFill>
                <a:latin typeface="Calibri" pitchFamily="34" charset="0"/>
              </a:rPr>
              <a:t>زيادة</a:t>
            </a:r>
            <a:r>
              <a:rPr lang="ar-KW" sz="2700" dirty="0">
                <a:solidFill>
                  <a:schemeClr val="tx2"/>
                </a:solidFill>
                <a:latin typeface="Calibri" pitchFamily="34" charset="0"/>
              </a:rPr>
              <a:t> ملكية المسيطر وتجاوز نسبة الشراء المسموح بها له، </a:t>
            </a:r>
            <a:r>
              <a:rPr lang="ar-KW" sz="2700" b="1" dirty="0">
                <a:solidFill>
                  <a:schemeClr val="tx2"/>
                </a:solidFill>
                <a:latin typeface="Calibri" pitchFamily="34" charset="0"/>
              </a:rPr>
              <a:t>الملزمة بتطبيق أحكام العرض الإلزامي </a:t>
            </a:r>
            <a:r>
              <a:rPr lang="ar-KW" sz="2700" dirty="0">
                <a:solidFill>
                  <a:schemeClr val="tx2"/>
                </a:solidFill>
                <a:latin typeface="Calibri" pitchFamily="34" charset="0"/>
              </a:rPr>
              <a:t>على الحالة. </a:t>
            </a:r>
          </a:p>
          <a:p>
            <a:pPr marL="514350" indent="-514350" algn="just" rtl="1">
              <a:buFont typeface="+mj-lt"/>
              <a:buAutoNum type="arabicPeriod"/>
            </a:pPr>
            <a:r>
              <a:rPr lang="ar-KW" sz="2700" u="sng" dirty="0" smtClean="0">
                <a:solidFill>
                  <a:schemeClr val="tx2"/>
                </a:solidFill>
                <a:latin typeface="Calibri" pitchFamily="34" charset="0"/>
              </a:rPr>
              <a:t>الإعلان</a:t>
            </a:r>
            <a:r>
              <a:rPr lang="ar-KW" sz="2700" dirty="0" smtClean="0">
                <a:solidFill>
                  <a:schemeClr val="tx2"/>
                </a:solidFill>
                <a:latin typeface="Calibri" pitchFamily="34" charset="0"/>
              </a:rPr>
              <a:t> </a:t>
            </a:r>
            <a:r>
              <a:rPr lang="ar-KW" sz="2700" dirty="0">
                <a:solidFill>
                  <a:schemeClr val="tx2"/>
                </a:solidFill>
                <a:latin typeface="Calibri" pitchFamily="34" charset="0"/>
              </a:rPr>
              <a:t>عن </a:t>
            </a:r>
            <a:r>
              <a:rPr lang="ar-KW" sz="2700" b="1" dirty="0">
                <a:solidFill>
                  <a:schemeClr val="tx2"/>
                </a:solidFill>
                <a:latin typeface="Calibri" pitchFamily="34" charset="0"/>
              </a:rPr>
              <a:t>تجاوز</a:t>
            </a:r>
            <a:r>
              <a:rPr lang="ar-KW" sz="2700" dirty="0">
                <a:solidFill>
                  <a:schemeClr val="tx2"/>
                </a:solidFill>
                <a:latin typeface="Calibri" pitchFamily="34" charset="0"/>
              </a:rPr>
              <a:t> نسبة البيع المسموح بها للمسيطر من خلال تعبئة النموذج قبل تحقق المصلحة، وذلك لحماية حقوق الأقلية من تخارج المسيطر بشكل مفاجئ من </a:t>
            </a:r>
            <a:r>
              <a:rPr lang="ar-KW" sz="2700" dirty="0" smtClean="0">
                <a:solidFill>
                  <a:schemeClr val="tx2"/>
                </a:solidFill>
                <a:latin typeface="Calibri" pitchFamily="34" charset="0"/>
              </a:rPr>
              <a:t>الشركة.</a:t>
            </a:r>
            <a:r>
              <a:rPr lang="ar-KW" sz="2700" dirty="0">
                <a:solidFill>
                  <a:schemeClr val="tx2"/>
                </a:solidFill>
                <a:latin typeface="Calibri" pitchFamily="34" charset="0"/>
              </a:rPr>
              <a:t> </a:t>
            </a:r>
          </a:p>
          <a:p>
            <a:pPr marL="0" indent="0" algn="just" rtl="1">
              <a:buNone/>
            </a:pPr>
            <a:r>
              <a:rPr lang="ar-KW" sz="2700" b="1" dirty="0" smtClean="0">
                <a:solidFill>
                  <a:schemeClr val="tx2"/>
                </a:solidFill>
                <a:latin typeface="Calibri" pitchFamily="34" charset="0"/>
              </a:rPr>
              <a:t>علماً </a:t>
            </a:r>
            <a:r>
              <a:rPr lang="ar-KW" sz="2700" b="1" dirty="0">
                <a:solidFill>
                  <a:schemeClr val="tx2"/>
                </a:solidFill>
                <a:latin typeface="Calibri" pitchFamily="34" charset="0"/>
              </a:rPr>
              <a:t>بأن الهيئة تحتفظ بسرية المعلومات لديها وذلك لمنع الشائعات التي قد تضر بصغار المساهمين.</a:t>
            </a:r>
            <a:endParaRPr lang="en-US" sz="2700" b="1" dirty="0">
              <a:solidFill>
                <a:schemeClr val="tx2"/>
              </a:solidFill>
              <a:latin typeface="Calibri" pitchFamily="34" charset="0"/>
            </a:endParaRPr>
          </a:p>
          <a:p>
            <a:pPr marL="0" lvl="0" indent="0" algn="just" rtl="1">
              <a:buNone/>
            </a:pPr>
            <a:endParaRPr lang="en-US" sz="2800" dirty="0">
              <a:solidFill>
                <a:schemeClr val="tx2"/>
              </a:solidFill>
              <a:latin typeface="Calibri" pitchFamily="34" charset="0"/>
            </a:endParaRPr>
          </a:p>
          <a:p>
            <a:pPr marL="0" indent="0" algn="just" rtl="1">
              <a:buNone/>
            </a:pPr>
            <a:endParaRPr lang="ar-KW" sz="2400" dirty="0">
              <a:solidFill>
                <a:schemeClr val="tx2"/>
              </a:solidFill>
              <a:latin typeface="Calibri" pitchFamily="34" charset="0"/>
            </a:endParaRPr>
          </a:p>
          <a:p>
            <a:pPr marL="0" indent="0" algn="just" rtl="1">
              <a:buNone/>
            </a:pPr>
            <a:endParaRPr lang="ar-KW" sz="2400" dirty="0" smtClean="0">
              <a:solidFill>
                <a:schemeClr val="tx2"/>
              </a:solidFill>
              <a:latin typeface="Calibri" pitchFamily="34" charset="0"/>
            </a:endParaRPr>
          </a:p>
          <a:p>
            <a:pPr marL="0" indent="0" algn="just" rtl="1">
              <a:buNone/>
            </a:pPr>
            <a:endParaRPr lang="ar-KW" sz="1800" dirty="0" smtClean="0">
              <a:solidFill>
                <a:schemeClr val="tx2"/>
              </a:solidFill>
              <a:latin typeface="Calibri" pitchFamily="34" charset="0"/>
            </a:endParaRPr>
          </a:p>
          <a:p>
            <a:pPr marL="0" indent="0" algn="just" rtl="1">
              <a:buNone/>
            </a:pPr>
            <a:endParaRPr lang="ar-KW" sz="2400" dirty="0">
              <a:solidFill>
                <a:schemeClr val="tx2"/>
              </a:solidFill>
              <a:latin typeface="Calibri" pitchFamily="34" charset="0"/>
            </a:endParaRPr>
          </a:p>
          <a:p>
            <a:pPr marL="0" indent="0" algn="just" rtl="1">
              <a:buNone/>
            </a:pPr>
            <a:endParaRPr lang="ar-KW" sz="2400" dirty="0" smtClean="0">
              <a:solidFill>
                <a:schemeClr val="tx2"/>
              </a:solidFill>
              <a:latin typeface="Calibri" pitchFamily="34" charset="0"/>
            </a:endParaRPr>
          </a:p>
          <a:p>
            <a:pPr marL="0" indent="0" algn="just" rtl="1">
              <a:buNone/>
            </a:pPr>
            <a:r>
              <a:rPr lang="ar-KW" sz="2400" dirty="0" smtClean="0">
                <a:solidFill>
                  <a:schemeClr val="tx2"/>
                </a:solidFill>
                <a:latin typeface="Calibri" pitchFamily="34" charset="0"/>
              </a:rPr>
              <a:t> </a:t>
            </a:r>
            <a:endParaRPr lang="ar-KW" sz="2400" dirty="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lvl="0" indent="0" algn="r" rtl="1" fontAlgn="base">
              <a:spcBef>
                <a:spcPct val="0"/>
              </a:spcBef>
              <a:spcAft>
                <a:spcPts val="600"/>
              </a:spcAft>
              <a:buNone/>
            </a:pPr>
            <a:endParaRPr lang="ar-KW" sz="2200" dirty="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381328"/>
            <a:ext cx="8001000" cy="457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24</a:t>
            </a:fld>
            <a:endParaRPr lang="en-GB" dirty="0"/>
          </a:p>
        </p:txBody>
      </p:sp>
    </p:spTree>
    <p:extLst>
      <p:ext uri="{BB962C8B-B14F-4D97-AF65-F5344CB8AC3E}">
        <p14:creationId xmlns:p14="http://schemas.microsoft.com/office/powerpoint/2010/main" val="4280330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sz="2800" dirty="0">
              <a:solidFill>
                <a:schemeClr val="tx2"/>
              </a:solidFill>
            </a:endParaRPr>
          </a:p>
        </p:txBody>
      </p:sp>
      <p:sp>
        <p:nvSpPr>
          <p:cNvPr id="3" name="Content Placeholder 2"/>
          <p:cNvSpPr>
            <a:spLocks noGrp="1"/>
          </p:cNvSpPr>
          <p:nvPr>
            <p:ph idx="1"/>
          </p:nvPr>
        </p:nvSpPr>
        <p:spPr>
          <a:xfrm>
            <a:off x="419100" y="1247056"/>
            <a:ext cx="8229600" cy="4953858"/>
          </a:xfrm>
        </p:spPr>
        <p:txBody>
          <a:bodyPr>
            <a:noAutofit/>
          </a:bodyPr>
          <a:lstStyle/>
          <a:p>
            <a:pPr marL="0" lvl="0" indent="0" algn="r" rtl="1">
              <a:buNone/>
            </a:pPr>
            <a:endParaRPr lang="ar-KW" sz="600" b="1" dirty="0" smtClean="0">
              <a:solidFill>
                <a:srgbClr val="FF0000"/>
              </a:solidFill>
              <a:latin typeface="Calibri" pitchFamily="34" charset="0"/>
            </a:endParaRPr>
          </a:p>
          <a:p>
            <a:pPr marL="0" lvl="0" indent="0" algn="r" rtl="1">
              <a:buNone/>
            </a:pPr>
            <a:r>
              <a:rPr lang="ar-KW" sz="2600" b="1" dirty="0" smtClean="0">
                <a:solidFill>
                  <a:srgbClr val="FF0000"/>
                </a:solidFill>
                <a:latin typeface="Calibri" pitchFamily="34" charset="0"/>
              </a:rPr>
              <a:t>هل </a:t>
            </a:r>
            <a:r>
              <a:rPr lang="ar-KW" sz="2600" b="1" dirty="0">
                <a:solidFill>
                  <a:srgbClr val="FF0000"/>
                </a:solidFill>
                <a:latin typeface="Calibri" pitchFamily="34" charset="0"/>
              </a:rPr>
              <a:t>يحق للمسيطر التداول من ضمن نسبة التداول المسموحة له؟</a:t>
            </a:r>
            <a:endParaRPr lang="en-US" sz="2600" b="1" dirty="0">
              <a:solidFill>
                <a:srgbClr val="FF0000"/>
              </a:solidFill>
              <a:latin typeface="Calibri" pitchFamily="34" charset="0"/>
            </a:endParaRPr>
          </a:p>
          <a:p>
            <a:pPr marL="0" indent="0" algn="just" rtl="1">
              <a:buNone/>
            </a:pPr>
            <a:r>
              <a:rPr lang="ar-KW" sz="2400" smtClean="0">
                <a:solidFill>
                  <a:schemeClr val="tx2"/>
                </a:solidFill>
                <a:latin typeface="Calibri" pitchFamily="34" charset="0"/>
              </a:rPr>
              <a:t>للمسيطر </a:t>
            </a:r>
            <a:r>
              <a:rPr lang="ar-KW" sz="2400" u="sng" dirty="0">
                <a:solidFill>
                  <a:schemeClr val="tx2"/>
                </a:solidFill>
                <a:latin typeface="Calibri" pitchFamily="34" charset="0"/>
              </a:rPr>
              <a:t>حق الشراء </a:t>
            </a:r>
            <a:r>
              <a:rPr lang="ar-KW" sz="2400" u="sng" dirty="0" smtClean="0">
                <a:solidFill>
                  <a:schemeClr val="tx2"/>
                </a:solidFill>
                <a:latin typeface="Calibri" pitchFamily="34" charset="0"/>
              </a:rPr>
              <a:t>وحق </a:t>
            </a:r>
            <a:r>
              <a:rPr lang="ar-KW" sz="2400" u="sng" dirty="0">
                <a:solidFill>
                  <a:schemeClr val="tx2"/>
                </a:solidFill>
                <a:latin typeface="Calibri" pitchFamily="34" charset="0"/>
              </a:rPr>
              <a:t>البيع </a:t>
            </a:r>
            <a:r>
              <a:rPr lang="ar-KW" sz="2400" dirty="0">
                <a:solidFill>
                  <a:schemeClr val="tx2"/>
                </a:solidFill>
                <a:latin typeface="Calibri" pitchFamily="34" charset="0"/>
              </a:rPr>
              <a:t>بحسب نسب الشراء أو نسب البيع المسموحة له كلٌ على حدة، على أن يتم تعبئة النموذج الخاص </a:t>
            </a:r>
            <a:r>
              <a:rPr lang="ar-KW" sz="2400" dirty="0" smtClean="0">
                <a:solidFill>
                  <a:schemeClr val="tx2"/>
                </a:solidFill>
                <a:latin typeface="Calibri" pitchFamily="34" charset="0"/>
              </a:rPr>
              <a:t>وذلك </a:t>
            </a:r>
            <a:r>
              <a:rPr lang="ar-KW" sz="2400" dirty="0">
                <a:solidFill>
                  <a:schemeClr val="tx2"/>
                </a:solidFill>
                <a:latin typeface="Calibri" pitchFamily="34" charset="0"/>
              </a:rPr>
              <a:t>عند طلب ممارسة حق البيع أو حق الشراء بشكل </a:t>
            </a:r>
            <a:r>
              <a:rPr lang="ar-KW" sz="2400" b="1" dirty="0" smtClean="0">
                <a:solidFill>
                  <a:schemeClr val="tx2"/>
                </a:solidFill>
                <a:latin typeface="Calibri" pitchFamily="34" charset="0"/>
              </a:rPr>
              <a:t>منفصل</a:t>
            </a:r>
            <a:r>
              <a:rPr lang="ar-KW" sz="2400" dirty="0" smtClean="0">
                <a:solidFill>
                  <a:schemeClr val="tx2"/>
                </a:solidFill>
                <a:latin typeface="Calibri" pitchFamily="34" charset="0"/>
              </a:rPr>
              <a:t>.</a:t>
            </a:r>
            <a:endParaRPr lang="en-US" sz="2400" dirty="0" smtClean="0">
              <a:solidFill>
                <a:schemeClr val="tx2"/>
              </a:solidFill>
              <a:latin typeface="Calibri" pitchFamily="34" charset="0"/>
            </a:endParaRPr>
          </a:p>
          <a:p>
            <a:pPr marL="0" indent="0" algn="just" rtl="1">
              <a:buNone/>
            </a:pPr>
            <a:r>
              <a:rPr lang="ar-KW" sz="2400" dirty="0">
                <a:solidFill>
                  <a:schemeClr val="tx2"/>
                </a:solidFill>
                <a:latin typeface="Calibri" pitchFamily="34" charset="0"/>
              </a:rPr>
              <a:t>و</a:t>
            </a:r>
            <a:r>
              <a:rPr lang="ar-KW" sz="2400" dirty="0" smtClean="0">
                <a:solidFill>
                  <a:schemeClr val="tx2"/>
                </a:solidFill>
                <a:latin typeface="Calibri" pitchFamily="34" charset="0"/>
              </a:rPr>
              <a:t>لا </a:t>
            </a:r>
            <a:r>
              <a:rPr lang="ar-KW" sz="2400" dirty="0">
                <a:solidFill>
                  <a:schemeClr val="tx2"/>
                </a:solidFill>
                <a:latin typeface="Calibri" pitchFamily="34" charset="0"/>
              </a:rPr>
              <a:t>يعطى المسيطر الحق بالتداول من </a:t>
            </a:r>
            <a:r>
              <a:rPr lang="ar-KW" sz="2400" u="sng" dirty="0">
                <a:solidFill>
                  <a:schemeClr val="tx2"/>
                </a:solidFill>
                <a:latin typeface="Calibri" pitchFamily="34" charset="0"/>
              </a:rPr>
              <a:t>ضمن مدى للتداول</a:t>
            </a:r>
            <a:r>
              <a:rPr lang="ar-KW" sz="2400" dirty="0">
                <a:solidFill>
                  <a:schemeClr val="tx2"/>
                </a:solidFill>
                <a:latin typeface="Calibri" pitchFamily="34" charset="0"/>
              </a:rPr>
              <a:t>، ولكن يحق للمسيطر الشراء والبيع بحسب النسبة المحددة له، وليس بحسب المجموع الإجمالي لعمليات التداول، إذ إن المدى ما بين نسب الشراء والبيع </a:t>
            </a:r>
            <a:r>
              <a:rPr lang="ar-KW" sz="2400" b="1" u="sng" dirty="0">
                <a:solidFill>
                  <a:schemeClr val="tx2"/>
                </a:solidFill>
                <a:latin typeface="Calibri" pitchFamily="34" charset="0"/>
              </a:rPr>
              <a:t>لا يعتبر مجالاً للتداول</a:t>
            </a:r>
            <a:r>
              <a:rPr lang="ar-KW" sz="2400" b="1" u="sng" dirty="0" smtClean="0">
                <a:solidFill>
                  <a:schemeClr val="tx2"/>
                </a:solidFill>
                <a:latin typeface="Calibri" pitchFamily="34" charset="0"/>
              </a:rPr>
              <a:t>.</a:t>
            </a:r>
          </a:p>
          <a:p>
            <a:pPr marL="0" indent="0" algn="just" rtl="1">
              <a:buNone/>
            </a:pPr>
            <a:r>
              <a:rPr lang="ar-KW" sz="2400" dirty="0" smtClean="0">
                <a:solidFill>
                  <a:schemeClr val="tx2"/>
                </a:solidFill>
                <a:latin typeface="Calibri" pitchFamily="34" charset="0"/>
              </a:rPr>
              <a:t>حيث نصت التعليمات على </a:t>
            </a:r>
            <a:r>
              <a:rPr lang="ar-KW" sz="2400" dirty="0">
                <a:solidFill>
                  <a:schemeClr val="tx2"/>
                </a:solidFill>
                <a:latin typeface="Calibri" pitchFamily="34" charset="0"/>
              </a:rPr>
              <a:t>أن يقوم المسيطر </a:t>
            </a:r>
            <a:r>
              <a:rPr lang="ar-KW" sz="2400" u="sng" dirty="0">
                <a:solidFill>
                  <a:schemeClr val="tx2"/>
                </a:solidFill>
                <a:latin typeface="Calibri" pitchFamily="34" charset="0"/>
              </a:rPr>
              <a:t>بالالتزام بالنسبة المحددة بخلاف الأسهم التي تم شراؤها أو بيعها في تلك السنة الميلادية. </a:t>
            </a:r>
            <a:endParaRPr lang="en-US" sz="2400" u="sng" dirty="0">
              <a:solidFill>
                <a:schemeClr val="tx2"/>
              </a:solidFill>
              <a:latin typeface="Calibri" pitchFamily="34" charset="0"/>
            </a:endParaRPr>
          </a:p>
          <a:p>
            <a:pPr marL="0" lvl="0" indent="0" algn="just" rtl="1">
              <a:buNone/>
            </a:pPr>
            <a:endParaRPr lang="en-US" sz="2800" dirty="0">
              <a:solidFill>
                <a:schemeClr val="tx2"/>
              </a:solidFill>
              <a:latin typeface="Calibri" pitchFamily="34" charset="0"/>
            </a:endParaRPr>
          </a:p>
          <a:p>
            <a:pPr marL="0" indent="0" algn="just" rtl="1">
              <a:buNone/>
            </a:pPr>
            <a:endParaRPr lang="ar-KW" sz="2400" dirty="0">
              <a:solidFill>
                <a:schemeClr val="tx2"/>
              </a:solidFill>
              <a:latin typeface="Calibri" pitchFamily="34" charset="0"/>
            </a:endParaRPr>
          </a:p>
          <a:p>
            <a:pPr marL="0" indent="0" algn="just" rtl="1">
              <a:buNone/>
            </a:pPr>
            <a:endParaRPr lang="ar-KW" sz="2400" dirty="0" smtClean="0">
              <a:solidFill>
                <a:schemeClr val="tx2"/>
              </a:solidFill>
              <a:latin typeface="Calibri" pitchFamily="34" charset="0"/>
            </a:endParaRPr>
          </a:p>
          <a:p>
            <a:pPr marL="0" indent="0" algn="just" rtl="1">
              <a:buNone/>
            </a:pPr>
            <a:endParaRPr lang="ar-KW" sz="1800" dirty="0" smtClean="0">
              <a:solidFill>
                <a:schemeClr val="tx2"/>
              </a:solidFill>
              <a:latin typeface="Calibri" pitchFamily="34" charset="0"/>
            </a:endParaRPr>
          </a:p>
          <a:p>
            <a:pPr marL="0" indent="0" algn="just" rtl="1">
              <a:buNone/>
            </a:pPr>
            <a:endParaRPr lang="ar-KW" sz="2400" dirty="0">
              <a:solidFill>
                <a:schemeClr val="tx2"/>
              </a:solidFill>
              <a:latin typeface="Calibri" pitchFamily="34" charset="0"/>
            </a:endParaRPr>
          </a:p>
          <a:p>
            <a:pPr marL="0" indent="0" algn="just" rtl="1">
              <a:buNone/>
            </a:pPr>
            <a:endParaRPr lang="ar-KW" sz="2400" dirty="0" smtClean="0">
              <a:solidFill>
                <a:schemeClr val="tx2"/>
              </a:solidFill>
              <a:latin typeface="Calibri" pitchFamily="34" charset="0"/>
            </a:endParaRPr>
          </a:p>
          <a:p>
            <a:pPr marL="0" indent="0" algn="just" rtl="1">
              <a:buNone/>
            </a:pPr>
            <a:r>
              <a:rPr lang="ar-KW" sz="2400" dirty="0" smtClean="0">
                <a:solidFill>
                  <a:schemeClr val="tx2"/>
                </a:solidFill>
                <a:latin typeface="Calibri" pitchFamily="34" charset="0"/>
              </a:rPr>
              <a:t> </a:t>
            </a:r>
            <a:endParaRPr lang="ar-KW" sz="2400" dirty="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lvl="0" indent="0" algn="r" rtl="1" fontAlgn="base">
              <a:spcBef>
                <a:spcPct val="0"/>
              </a:spcBef>
              <a:spcAft>
                <a:spcPts val="600"/>
              </a:spcAft>
              <a:buNone/>
            </a:pPr>
            <a:endParaRPr lang="ar-KW" sz="2200" dirty="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25</a:t>
            </a:fld>
            <a:endParaRPr lang="en-GB" dirty="0"/>
          </a:p>
        </p:txBody>
      </p:sp>
    </p:spTree>
    <p:extLst>
      <p:ext uri="{BB962C8B-B14F-4D97-AF65-F5344CB8AC3E}">
        <p14:creationId xmlns:p14="http://schemas.microsoft.com/office/powerpoint/2010/main" val="41062819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sz="2800" dirty="0">
              <a:solidFill>
                <a:schemeClr val="tx2"/>
              </a:solidFill>
            </a:endParaRPr>
          </a:p>
        </p:txBody>
      </p:sp>
      <p:sp>
        <p:nvSpPr>
          <p:cNvPr id="3" name="Content Placeholder 2"/>
          <p:cNvSpPr>
            <a:spLocks noGrp="1"/>
          </p:cNvSpPr>
          <p:nvPr>
            <p:ph idx="1"/>
          </p:nvPr>
        </p:nvSpPr>
        <p:spPr>
          <a:xfrm>
            <a:off x="419100" y="1247056"/>
            <a:ext cx="8229600" cy="4953858"/>
          </a:xfrm>
        </p:spPr>
        <p:txBody>
          <a:bodyPr>
            <a:noAutofit/>
          </a:bodyPr>
          <a:lstStyle/>
          <a:p>
            <a:pPr marL="0" marR="0" indent="0" algn="just" rtl="1">
              <a:lnSpc>
                <a:spcPct val="115000"/>
              </a:lnSpc>
              <a:spcBef>
                <a:spcPts val="0"/>
              </a:spcBef>
              <a:spcAft>
                <a:spcPts val="1000"/>
              </a:spcAft>
              <a:buNone/>
            </a:pPr>
            <a:endParaRPr lang="ar-KW" sz="100" b="1" dirty="0">
              <a:solidFill>
                <a:srgbClr val="FF0000"/>
              </a:solidFill>
              <a:latin typeface="Calibri" pitchFamily="34" charset="0"/>
            </a:endParaRPr>
          </a:p>
          <a:p>
            <a:pPr marL="0" marR="0" indent="0" algn="just" rtl="1">
              <a:lnSpc>
                <a:spcPct val="115000"/>
              </a:lnSpc>
              <a:spcBef>
                <a:spcPts val="0"/>
              </a:spcBef>
              <a:spcAft>
                <a:spcPts val="1000"/>
              </a:spcAft>
              <a:buNone/>
            </a:pPr>
            <a:r>
              <a:rPr lang="ar-KW" sz="2600" b="1" dirty="0" smtClean="0">
                <a:solidFill>
                  <a:srgbClr val="FF0000"/>
                </a:solidFill>
                <a:latin typeface="Calibri" pitchFamily="34" charset="0"/>
              </a:rPr>
              <a:t>مثال</a:t>
            </a:r>
            <a:r>
              <a:rPr lang="ar-KW" sz="2600" b="1" dirty="0">
                <a:solidFill>
                  <a:srgbClr val="FF0000"/>
                </a:solidFill>
                <a:latin typeface="Calibri" pitchFamily="34" charset="0"/>
              </a:rPr>
              <a:t>: </a:t>
            </a:r>
            <a:r>
              <a:rPr lang="ar-KW" sz="2500" dirty="0">
                <a:solidFill>
                  <a:schemeClr val="tx2"/>
                </a:solidFill>
                <a:latin typeface="Calibri" pitchFamily="34" charset="0"/>
              </a:rPr>
              <a:t>مسيطر يملك 60% من رأس مال الشركة في بداية السنة الميلادية، فإنه يحق للمسيطر القيام بالتالي:</a:t>
            </a:r>
            <a:endParaRPr lang="en-US" sz="2500" dirty="0">
              <a:solidFill>
                <a:schemeClr val="tx2"/>
              </a:solidFill>
              <a:latin typeface="Calibri" pitchFamily="34" charset="0"/>
            </a:endParaRPr>
          </a:p>
          <a:p>
            <a:pPr marL="571500" indent="-457200" algn="just" rtl="1">
              <a:lnSpc>
                <a:spcPct val="115000"/>
              </a:lnSpc>
              <a:spcBef>
                <a:spcPts val="0"/>
              </a:spcBef>
              <a:spcAft>
                <a:spcPts val="1000"/>
              </a:spcAft>
              <a:buFont typeface="+mj-lt"/>
              <a:buAutoNum type="arabicPeriod"/>
            </a:pPr>
            <a:r>
              <a:rPr lang="ar-KW" sz="2500" b="1" dirty="0">
                <a:solidFill>
                  <a:schemeClr val="tx2"/>
                </a:solidFill>
                <a:latin typeface="Calibri" pitchFamily="34" charset="0"/>
              </a:rPr>
              <a:t>شراء</a:t>
            </a:r>
            <a:r>
              <a:rPr lang="ar-KW" sz="2500" dirty="0">
                <a:solidFill>
                  <a:schemeClr val="tx2"/>
                </a:solidFill>
                <a:latin typeface="Calibri" pitchFamily="34" charset="0"/>
              </a:rPr>
              <a:t> 5% من رأس مال الشركة، بحيث تكون ملكية المسيطر 65% كحد أقصى، ومن ثم يتم تطبيق شروط الاستحواذ الإلزامي في حال تجاوز نسبة الملكية عن 65%.</a:t>
            </a:r>
            <a:endParaRPr lang="en-US" sz="2500" dirty="0">
              <a:solidFill>
                <a:schemeClr val="tx2"/>
              </a:solidFill>
              <a:latin typeface="Calibri" pitchFamily="34" charset="0"/>
            </a:endParaRPr>
          </a:p>
          <a:p>
            <a:pPr marL="171450" marR="0" indent="0" algn="just" rtl="1">
              <a:lnSpc>
                <a:spcPct val="115000"/>
              </a:lnSpc>
              <a:spcBef>
                <a:spcPts val="0"/>
              </a:spcBef>
              <a:spcAft>
                <a:spcPts val="1000"/>
              </a:spcAft>
              <a:buNone/>
            </a:pPr>
            <a:r>
              <a:rPr lang="ar-KW" sz="2500" b="1" dirty="0" smtClean="0">
                <a:solidFill>
                  <a:schemeClr val="tx2"/>
                </a:solidFill>
                <a:latin typeface="Calibri" pitchFamily="34" charset="0"/>
              </a:rPr>
              <a:t>         أو</a:t>
            </a:r>
            <a:endParaRPr lang="ar-KW" sz="2500" b="1" dirty="0">
              <a:solidFill>
                <a:schemeClr val="tx2"/>
              </a:solidFill>
              <a:latin typeface="Calibri" pitchFamily="34" charset="0"/>
            </a:endParaRPr>
          </a:p>
          <a:p>
            <a:pPr marL="171450" marR="0" indent="0" algn="just" rtl="1">
              <a:lnSpc>
                <a:spcPct val="115000"/>
              </a:lnSpc>
              <a:spcBef>
                <a:spcPts val="0"/>
              </a:spcBef>
              <a:spcAft>
                <a:spcPts val="1000"/>
              </a:spcAft>
              <a:buNone/>
            </a:pPr>
            <a:r>
              <a:rPr lang="ar-KW" sz="2500" b="1" dirty="0" smtClean="0">
                <a:solidFill>
                  <a:schemeClr val="tx2"/>
                </a:solidFill>
                <a:latin typeface="Calibri" pitchFamily="34" charset="0"/>
              </a:rPr>
              <a:t>2. بـيـع</a:t>
            </a:r>
            <a:r>
              <a:rPr lang="ar-KW" sz="2500" dirty="0" smtClean="0">
                <a:solidFill>
                  <a:schemeClr val="tx2"/>
                </a:solidFill>
                <a:latin typeface="Calibri" pitchFamily="34" charset="0"/>
              </a:rPr>
              <a:t> </a:t>
            </a:r>
            <a:r>
              <a:rPr lang="ar-KW" sz="2500" dirty="0">
                <a:solidFill>
                  <a:schemeClr val="tx2"/>
                </a:solidFill>
                <a:latin typeface="Calibri" pitchFamily="34" charset="0"/>
              </a:rPr>
              <a:t>5% كحد أقصى ومن ثم يتم الإفصاح عن أي تجاوز في نسبة البيع</a:t>
            </a:r>
            <a:r>
              <a:rPr lang="ar-KW" sz="2500" dirty="0" smtClean="0">
                <a:solidFill>
                  <a:schemeClr val="tx2"/>
                </a:solidFill>
                <a:latin typeface="Calibri" pitchFamily="34" charset="0"/>
              </a:rPr>
              <a:t>.             ولكن </a:t>
            </a:r>
            <a:r>
              <a:rPr lang="ar-KW" sz="2500" dirty="0">
                <a:solidFill>
                  <a:schemeClr val="tx2"/>
                </a:solidFill>
                <a:latin typeface="Calibri" pitchFamily="34" charset="0"/>
              </a:rPr>
              <a:t>في حال تم البيع قبل أن يمارس المسيطر حق الشراء، فإن </a:t>
            </a:r>
            <a:r>
              <a:rPr lang="ar-KW" sz="2500" u="sng" dirty="0">
                <a:solidFill>
                  <a:schemeClr val="tx2"/>
                </a:solidFill>
                <a:latin typeface="Calibri" pitchFamily="34" charset="0"/>
              </a:rPr>
              <a:t>أدنى نسبة ملكية من بداية السنة الميلادية ستكون هي أساس نسبة الشراء </a:t>
            </a:r>
            <a:r>
              <a:rPr lang="ar-KW" sz="2500" dirty="0">
                <a:solidFill>
                  <a:schemeClr val="tx2"/>
                </a:solidFill>
                <a:latin typeface="Calibri" pitchFamily="34" charset="0"/>
              </a:rPr>
              <a:t>في حال رغبة المسيطر أن يمارس حقهُ بالشراء.</a:t>
            </a:r>
            <a:endParaRPr lang="en-US" sz="2500" dirty="0">
              <a:solidFill>
                <a:schemeClr val="tx2"/>
              </a:solidFill>
              <a:latin typeface="Calibri" pitchFamily="34" charset="0"/>
            </a:endParaRPr>
          </a:p>
          <a:p>
            <a:pPr marL="0" lvl="0" indent="0" algn="just" rtl="1">
              <a:buNone/>
            </a:pPr>
            <a:endParaRPr lang="en-US" sz="2800" dirty="0">
              <a:solidFill>
                <a:schemeClr val="tx2"/>
              </a:solidFill>
              <a:latin typeface="Calibri" pitchFamily="34" charset="0"/>
            </a:endParaRPr>
          </a:p>
          <a:p>
            <a:pPr marL="0" indent="0" algn="just" rtl="1">
              <a:buNone/>
            </a:pPr>
            <a:endParaRPr lang="ar-KW" sz="2400" dirty="0">
              <a:solidFill>
                <a:schemeClr val="tx2"/>
              </a:solidFill>
              <a:latin typeface="Calibri" pitchFamily="34" charset="0"/>
            </a:endParaRPr>
          </a:p>
          <a:p>
            <a:pPr marL="0" indent="0" algn="just" rtl="1">
              <a:buNone/>
            </a:pPr>
            <a:endParaRPr lang="ar-KW" sz="2400" dirty="0" smtClean="0">
              <a:solidFill>
                <a:schemeClr val="tx2"/>
              </a:solidFill>
              <a:latin typeface="Calibri" pitchFamily="34" charset="0"/>
            </a:endParaRPr>
          </a:p>
          <a:p>
            <a:pPr marL="0" indent="0" algn="just" rtl="1">
              <a:buNone/>
            </a:pPr>
            <a:endParaRPr lang="ar-KW" sz="1800" dirty="0" smtClean="0">
              <a:solidFill>
                <a:schemeClr val="tx2"/>
              </a:solidFill>
              <a:latin typeface="Calibri" pitchFamily="34" charset="0"/>
            </a:endParaRPr>
          </a:p>
          <a:p>
            <a:pPr marL="0" indent="0" algn="just" rtl="1">
              <a:buNone/>
            </a:pPr>
            <a:endParaRPr lang="ar-KW" sz="2400" dirty="0">
              <a:solidFill>
                <a:schemeClr val="tx2"/>
              </a:solidFill>
              <a:latin typeface="Calibri" pitchFamily="34" charset="0"/>
            </a:endParaRPr>
          </a:p>
          <a:p>
            <a:pPr marL="0" indent="0" algn="just" rtl="1">
              <a:buNone/>
            </a:pPr>
            <a:endParaRPr lang="ar-KW" sz="2400" dirty="0" smtClean="0">
              <a:solidFill>
                <a:schemeClr val="tx2"/>
              </a:solidFill>
              <a:latin typeface="Calibri" pitchFamily="34" charset="0"/>
            </a:endParaRPr>
          </a:p>
          <a:p>
            <a:pPr marL="0" indent="0" algn="just" rtl="1">
              <a:buNone/>
            </a:pPr>
            <a:r>
              <a:rPr lang="ar-KW" sz="2400" dirty="0" smtClean="0">
                <a:solidFill>
                  <a:schemeClr val="tx2"/>
                </a:solidFill>
                <a:latin typeface="Calibri" pitchFamily="34" charset="0"/>
              </a:rPr>
              <a:t> </a:t>
            </a:r>
            <a:endParaRPr lang="ar-KW" sz="2400" dirty="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lvl="0" indent="0" algn="r" rtl="1" fontAlgn="base">
              <a:spcBef>
                <a:spcPct val="0"/>
              </a:spcBef>
              <a:spcAft>
                <a:spcPts val="600"/>
              </a:spcAft>
              <a:buNone/>
            </a:pPr>
            <a:endParaRPr lang="ar-KW" sz="2200" dirty="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26</a:t>
            </a:fld>
            <a:endParaRPr lang="en-GB" dirty="0"/>
          </a:p>
        </p:txBody>
      </p:sp>
    </p:spTree>
    <p:extLst>
      <p:ext uri="{BB962C8B-B14F-4D97-AF65-F5344CB8AC3E}">
        <p14:creationId xmlns:p14="http://schemas.microsoft.com/office/powerpoint/2010/main" val="40926238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sz="2800" dirty="0">
              <a:solidFill>
                <a:schemeClr val="tx2"/>
              </a:solidFill>
            </a:endParaRPr>
          </a:p>
        </p:txBody>
      </p:sp>
      <p:sp>
        <p:nvSpPr>
          <p:cNvPr id="3" name="Content Placeholder 2"/>
          <p:cNvSpPr>
            <a:spLocks noGrp="1"/>
          </p:cNvSpPr>
          <p:nvPr>
            <p:ph idx="1"/>
          </p:nvPr>
        </p:nvSpPr>
        <p:spPr>
          <a:xfrm>
            <a:off x="419100" y="1247056"/>
            <a:ext cx="8229600" cy="4953858"/>
          </a:xfrm>
        </p:spPr>
        <p:txBody>
          <a:bodyPr>
            <a:noAutofit/>
          </a:bodyPr>
          <a:lstStyle/>
          <a:p>
            <a:pPr marL="0" lvl="0" indent="0" algn="just" rtl="1">
              <a:buNone/>
            </a:pPr>
            <a:endParaRPr lang="ar-KW" sz="1400" b="1" dirty="0" smtClean="0">
              <a:solidFill>
                <a:srgbClr val="FF0000"/>
              </a:solidFill>
              <a:latin typeface="Calibri" pitchFamily="34" charset="0"/>
            </a:endParaRPr>
          </a:p>
          <a:p>
            <a:pPr marL="0" lvl="0" indent="0" algn="just" rtl="1">
              <a:buNone/>
            </a:pPr>
            <a:r>
              <a:rPr lang="ar-KW" sz="3000" b="1" dirty="0" smtClean="0">
                <a:solidFill>
                  <a:srgbClr val="FF0000"/>
                </a:solidFill>
                <a:latin typeface="Calibri" pitchFamily="34" charset="0"/>
              </a:rPr>
              <a:t>هل </a:t>
            </a:r>
            <a:r>
              <a:rPr lang="ar-KW" sz="3000" b="1" dirty="0">
                <a:solidFill>
                  <a:srgbClr val="FF0000"/>
                </a:solidFill>
                <a:latin typeface="Calibri" pitchFamily="34" charset="0"/>
              </a:rPr>
              <a:t>يحق للمسيطر التقدم بطلب شراء أو بيع لكامل النسبة المسموحة له في بداية العام الميلادي، وتنفيذ العمليات خلال السنة المالية؟ </a:t>
            </a:r>
            <a:endParaRPr lang="ar-KW" sz="2800" b="1" dirty="0">
              <a:solidFill>
                <a:srgbClr val="FF0000"/>
              </a:solidFill>
              <a:latin typeface="Calibri" pitchFamily="34" charset="0"/>
            </a:endParaRPr>
          </a:p>
          <a:p>
            <a:pPr marL="0" lvl="0" indent="0" algn="r" rtl="1">
              <a:buNone/>
            </a:pPr>
            <a:endParaRPr lang="ar-KW" sz="200" b="1" dirty="0">
              <a:solidFill>
                <a:srgbClr val="FF0000"/>
              </a:solidFill>
              <a:latin typeface="Calibri" pitchFamily="34" charset="0"/>
            </a:endParaRPr>
          </a:p>
          <a:p>
            <a:pPr marL="0" lvl="0" indent="0" algn="just" rtl="1">
              <a:buNone/>
            </a:pPr>
            <a:r>
              <a:rPr lang="ar-KW" sz="3000" b="1" u="sng" dirty="0" smtClean="0">
                <a:solidFill>
                  <a:schemeClr val="tx2"/>
                </a:solidFill>
                <a:latin typeface="Calibri" pitchFamily="34" charset="0"/>
              </a:rPr>
              <a:t>لا </a:t>
            </a:r>
            <a:r>
              <a:rPr lang="ar-KW" sz="3000" b="1" u="sng" dirty="0">
                <a:solidFill>
                  <a:schemeClr val="tx2"/>
                </a:solidFill>
                <a:latin typeface="Calibri" pitchFamily="34" charset="0"/>
              </a:rPr>
              <a:t>مانع</a:t>
            </a:r>
            <a:r>
              <a:rPr lang="ar-KW" sz="3000" b="1" dirty="0">
                <a:solidFill>
                  <a:schemeClr val="tx2"/>
                </a:solidFill>
                <a:latin typeface="Calibri" pitchFamily="34" charset="0"/>
              </a:rPr>
              <a:t> </a:t>
            </a:r>
            <a:r>
              <a:rPr lang="ar-KW" sz="3000" dirty="0">
                <a:solidFill>
                  <a:schemeClr val="tx2"/>
                </a:solidFill>
                <a:latin typeface="Calibri" pitchFamily="34" charset="0"/>
              </a:rPr>
              <a:t>من تقديم المسيطر النموذج </a:t>
            </a:r>
            <a:r>
              <a:rPr lang="ar-KW" sz="3000" dirty="0" smtClean="0">
                <a:solidFill>
                  <a:schemeClr val="tx2"/>
                </a:solidFill>
                <a:latin typeface="Calibri" pitchFamily="34" charset="0"/>
              </a:rPr>
              <a:t>وطلب </a:t>
            </a:r>
            <a:r>
              <a:rPr lang="ar-KW" sz="3000" dirty="0">
                <a:solidFill>
                  <a:schemeClr val="tx2"/>
                </a:solidFill>
                <a:latin typeface="Calibri" pitchFamily="34" charset="0"/>
              </a:rPr>
              <a:t>شراء إجمالي النسبة المسموحة له بالشراء والتصرف في تلك النسبة المسموحة، على أن لا يتعدى تلك النسبة المحددة في التعليمات خلال </a:t>
            </a:r>
            <a:r>
              <a:rPr lang="ar-KW" sz="3000" dirty="0" smtClean="0">
                <a:solidFill>
                  <a:schemeClr val="tx2"/>
                </a:solidFill>
                <a:latin typeface="Calibri" pitchFamily="34" charset="0"/>
              </a:rPr>
              <a:t>السنة الميلادية وأن </a:t>
            </a:r>
            <a:r>
              <a:rPr lang="ar-KW" sz="3000" dirty="0">
                <a:solidFill>
                  <a:schemeClr val="tx2"/>
                </a:solidFill>
                <a:latin typeface="Calibri" pitchFamily="34" charset="0"/>
              </a:rPr>
              <a:t>يلتزم المسيطر بأحكام </a:t>
            </a:r>
            <a:r>
              <a:rPr lang="ar-KW" sz="3000" dirty="0" smtClean="0">
                <a:solidFill>
                  <a:schemeClr val="tx2"/>
                </a:solidFill>
                <a:latin typeface="Calibri" pitchFamily="34" charset="0"/>
              </a:rPr>
              <a:t>الإفصاح </a:t>
            </a:r>
            <a:r>
              <a:rPr lang="ar-KW" sz="3000" dirty="0">
                <a:solidFill>
                  <a:schemeClr val="tx2"/>
                </a:solidFill>
                <a:latin typeface="Calibri" pitchFamily="34" charset="0"/>
              </a:rPr>
              <a:t>المنصوص</a:t>
            </a:r>
            <a:r>
              <a:rPr lang="ar-KW" sz="3000" dirty="0" smtClean="0">
                <a:solidFill>
                  <a:schemeClr val="tx2"/>
                </a:solidFill>
                <a:latin typeface="Calibri" pitchFamily="34" charset="0"/>
              </a:rPr>
              <a:t> </a:t>
            </a:r>
            <a:r>
              <a:rPr lang="ar-KW" sz="3000" dirty="0">
                <a:solidFill>
                  <a:schemeClr val="tx2"/>
                </a:solidFill>
                <a:latin typeface="Calibri" pitchFamily="34" charset="0"/>
              </a:rPr>
              <a:t>عليها في الفصل العاشر من اللائحة التنفيذية للقانون رقم 7 لسنة 2010.</a:t>
            </a:r>
            <a:endParaRPr lang="en-US" sz="3000" dirty="0">
              <a:solidFill>
                <a:schemeClr val="tx2"/>
              </a:solidFill>
              <a:latin typeface="Calibri" pitchFamily="34" charset="0"/>
            </a:endParaRPr>
          </a:p>
          <a:p>
            <a:pPr marL="0" lvl="0" indent="0" algn="just" rtl="1">
              <a:buNone/>
            </a:pPr>
            <a:endParaRPr lang="en-US" sz="2800" dirty="0">
              <a:solidFill>
                <a:schemeClr val="tx2"/>
              </a:solidFill>
              <a:latin typeface="Calibri" pitchFamily="34" charset="0"/>
            </a:endParaRPr>
          </a:p>
          <a:p>
            <a:pPr marL="0" indent="0" algn="just" rtl="1">
              <a:buNone/>
            </a:pPr>
            <a:endParaRPr lang="ar-KW" sz="2400" dirty="0">
              <a:solidFill>
                <a:schemeClr val="tx2"/>
              </a:solidFill>
              <a:latin typeface="Calibri" pitchFamily="34" charset="0"/>
            </a:endParaRPr>
          </a:p>
          <a:p>
            <a:pPr marL="0" indent="0" algn="just" rtl="1">
              <a:buNone/>
            </a:pPr>
            <a:endParaRPr lang="ar-KW" sz="2400" dirty="0" smtClean="0">
              <a:solidFill>
                <a:schemeClr val="tx2"/>
              </a:solidFill>
              <a:latin typeface="Calibri" pitchFamily="34" charset="0"/>
            </a:endParaRPr>
          </a:p>
          <a:p>
            <a:pPr marL="0" indent="0" algn="just" rtl="1">
              <a:buNone/>
            </a:pPr>
            <a:endParaRPr lang="ar-KW" sz="1800" dirty="0" smtClean="0">
              <a:solidFill>
                <a:schemeClr val="tx2"/>
              </a:solidFill>
              <a:latin typeface="Calibri" pitchFamily="34" charset="0"/>
            </a:endParaRPr>
          </a:p>
          <a:p>
            <a:pPr marL="0" indent="0" algn="just" rtl="1">
              <a:buNone/>
            </a:pPr>
            <a:endParaRPr lang="ar-KW" sz="2400" dirty="0">
              <a:solidFill>
                <a:schemeClr val="tx2"/>
              </a:solidFill>
              <a:latin typeface="Calibri" pitchFamily="34" charset="0"/>
            </a:endParaRPr>
          </a:p>
          <a:p>
            <a:pPr marL="0" indent="0" algn="just" rtl="1">
              <a:buNone/>
            </a:pPr>
            <a:endParaRPr lang="ar-KW" sz="2400" dirty="0" smtClean="0">
              <a:solidFill>
                <a:schemeClr val="tx2"/>
              </a:solidFill>
              <a:latin typeface="Calibri" pitchFamily="34" charset="0"/>
            </a:endParaRPr>
          </a:p>
          <a:p>
            <a:pPr marL="0" indent="0" algn="just" rtl="1">
              <a:buNone/>
            </a:pPr>
            <a:r>
              <a:rPr lang="ar-KW" sz="2400" dirty="0" smtClean="0">
                <a:solidFill>
                  <a:schemeClr val="tx2"/>
                </a:solidFill>
                <a:latin typeface="Calibri" pitchFamily="34" charset="0"/>
              </a:rPr>
              <a:t> </a:t>
            </a:r>
            <a:endParaRPr lang="ar-KW" sz="2400" dirty="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lvl="0" indent="0" algn="r" rtl="1" fontAlgn="base">
              <a:spcBef>
                <a:spcPct val="0"/>
              </a:spcBef>
              <a:spcAft>
                <a:spcPts val="600"/>
              </a:spcAft>
              <a:buNone/>
            </a:pPr>
            <a:endParaRPr lang="ar-KW" sz="2200" dirty="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27</a:t>
            </a:fld>
            <a:endParaRPr lang="en-GB" dirty="0"/>
          </a:p>
        </p:txBody>
      </p:sp>
    </p:spTree>
    <p:extLst>
      <p:ext uri="{BB962C8B-B14F-4D97-AF65-F5344CB8AC3E}">
        <p14:creationId xmlns:p14="http://schemas.microsoft.com/office/powerpoint/2010/main" val="21170608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sz="2800" dirty="0">
              <a:solidFill>
                <a:schemeClr val="tx2"/>
              </a:solidFill>
            </a:endParaRPr>
          </a:p>
        </p:txBody>
      </p:sp>
      <p:sp>
        <p:nvSpPr>
          <p:cNvPr id="3" name="Content Placeholder 2"/>
          <p:cNvSpPr>
            <a:spLocks noGrp="1"/>
          </p:cNvSpPr>
          <p:nvPr>
            <p:ph idx="1"/>
          </p:nvPr>
        </p:nvSpPr>
        <p:spPr>
          <a:xfrm>
            <a:off x="419100" y="1247056"/>
            <a:ext cx="8229600" cy="4953858"/>
          </a:xfrm>
        </p:spPr>
        <p:txBody>
          <a:bodyPr>
            <a:noAutofit/>
          </a:bodyPr>
          <a:lstStyle/>
          <a:p>
            <a:pPr marL="0" indent="0" algn="just" rtl="1">
              <a:buNone/>
            </a:pPr>
            <a:endParaRPr lang="ar-KW" sz="1200" b="1" dirty="0" smtClean="0">
              <a:solidFill>
                <a:srgbClr val="FF0000"/>
              </a:solidFill>
              <a:latin typeface="Calibri" pitchFamily="34" charset="0"/>
            </a:endParaRPr>
          </a:p>
          <a:p>
            <a:pPr marL="0" indent="0" algn="just" rtl="1">
              <a:buNone/>
            </a:pPr>
            <a:r>
              <a:rPr lang="ar-KW" sz="2800" b="1" dirty="0" smtClean="0">
                <a:solidFill>
                  <a:srgbClr val="FF0000"/>
                </a:solidFill>
                <a:latin typeface="Calibri" pitchFamily="34" charset="0"/>
              </a:rPr>
              <a:t>هل </a:t>
            </a:r>
            <a:r>
              <a:rPr lang="ar-KW" sz="2800" b="1" dirty="0">
                <a:solidFill>
                  <a:srgbClr val="FF0000"/>
                </a:solidFill>
                <a:latin typeface="Calibri" pitchFamily="34" charset="0"/>
              </a:rPr>
              <a:t>تنطبق التعليمات على المسيطر الذي يمتلك نسبة 29.9% من رأس مال شركة مدرجة في بورصة الأوراق المالية؟ </a:t>
            </a:r>
            <a:endParaRPr lang="ar-KW" sz="2800" b="1" dirty="0" smtClean="0">
              <a:solidFill>
                <a:srgbClr val="FF0000"/>
              </a:solidFill>
              <a:latin typeface="Calibri" pitchFamily="34" charset="0"/>
            </a:endParaRPr>
          </a:p>
          <a:p>
            <a:pPr marL="0" indent="0" algn="r" rtl="1">
              <a:buNone/>
            </a:pPr>
            <a:endParaRPr lang="en-US" sz="400" b="1" dirty="0">
              <a:solidFill>
                <a:srgbClr val="FF0000"/>
              </a:solidFill>
              <a:latin typeface="Calibri" pitchFamily="34" charset="0"/>
            </a:endParaRPr>
          </a:p>
          <a:p>
            <a:pPr marL="0" lvl="0" indent="0" algn="r" rtl="1">
              <a:buNone/>
            </a:pPr>
            <a:endParaRPr lang="ar-KW" sz="200" b="1" dirty="0" smtClean="0">
              <a:solidFill>
                <a:srgbClr val="FF0000"/>
              </a:solidFill>
              <a:latin typeface="Calibri" pitchFamily="34" charset="0"/>
            </a:endParaRPr>
          </a:p>
          <a:p>
            <a:pPr marL="0" lvl="0" indent="0" algn="r" rtl="1">
              <a:buNone/>
            </a:pPr>
            <a:endParaRPr lang="ar-KW" sz="200" b="1" dirty="0">
              <a:solidFill>
                <a:srgbClr val="FF0000"/>
              </a:solidFill>
              <a:latin typeface="Calibri" pitchFamily="34" charset="0"/>
            </a:endParaRPr>
          </a:p>
          <a:p>
            <a:pPr marL="0" indent="0" algn="just" rtl="1">
              <a:buNone/>
            </a:pPr>
            <a:r>
              <a:rPr lang="ar-KW" sz="2800" u="sng" dirty="0" smtClean="0">
                <a:solidFill>
                  <a:schemeClr val="tx2"/>
                </a:solidFill>
                <a:latin typeface="Calibri" pitchFamily="34" charset="0"/>
              </a:rPr>
              <a:t>لا </a:t>
            </a:r>
            <a:r>
              <a:rPr lang="ar-KW" sz="2800" u="sng" dirty="0">
                <a:solidFill>
                  <a:schemeClr val="tx2"/>
                </a:solidFill>
                <a:latin typeface="Calibri" pitchFamily="34" charset="0"/>
              </a:rPr>
              <a:t>تنطبق</a:t>
            </a:r>
            <a:r>
              <a:rPr lang="ar-KW" sz="2800" dirty="0">
                <a:solidFill>
                  <a:schemeClr val="tx2"/>
                </a:solidFill>
                <a:latin typeface="Calibri" pitchFamily="34" charset="0"/>
              </a:rPr>
              <a:t> هذه التعليمات على المسيطر الذي يمتلك نسبة 29.9% من رأس مال الشركة، ويتعين على المسيطر المبادرة بتقديم عرض استحواذ إلزامي على بقية أسهم الشركة محل العرض، وذلك عند شرائه لنسبة تزيد عن 30% من الشركة المدرجة، وذلك بحسب ما ورد في أحكام العرض الإلزامي في اللائحة التنفيذية للقانون رقم 7 لسنة 2010 وتعليمات هيئة أسواق المال بشأن "إجراءات عمليات الاستحواذ الإلزامي".</a:t>
            </a:r>
            <a:endParaRPr lang="en-US" sz="2800" dirty="0">
              <a:solidFill>
                <a:schemeClr val="tx2"/>
              </a:solidFill>
              <a:latin typeface="Calibri" pitchFamily="34" charset="0"/>
            </a:endParaRPr>
          </a:p>
          <a:p>
            <a:pPr marL="0" lvl="0" indent="0" algn="r" rtl="1">
              <a:buNone/>
            </a:pPr>
            <a:endParaRPr lang="en-US" sz="2800" dirty="0" smtClean="0">
              <a:solidFill>
                <a:schemeClr val="tx2"/>
              </a:solidFill>
              <a:latin typeface="Calibri" pitchFamily="34" charset="0"/>
            </a:endParaRPr>
          </a:p>
          <a:p>
            <a:pPr marL="0" lvl="0" indent="0" algn="just" rtl="1">
              <a:buNone/>
            </a:pPr>
            <a:endParaRPr lang="en-US" sz="2800" dirty="0">
              <a:solidFill>
                <a:schemeClr val="tx2"/>
              </a:solidFill>
              <a:latin typeface="Calibri" pitchFamily="34" charset="0"/>
            </a:endParaRPr>
          </a:p>
          <a:p>
            <a:pPr marL="0" indent="0" algn="just" rtl="1">
              <a:buNone/>
            </a:pPr>
            <a:endParaRPr lang="ar-KW" sz="2400" dirty="0">
              <a:solidFill>
                <a:schemeClr val="tx2"/>
              </a:solidFill>
              <a:latin typeface="Calibri" pitchFamily="34" charset="0"/>
            </a:endParaRPr>
          </a:p>
          <a:p>
            <a:pPr marL="0" indent="0" algn="just" rtl="1">
              <a:buNone/>
            </a:pPr>
            <a:endParaRPr lang="ar-KW" sz="2400" dirty="0" smtClean="0">
              <a:solidFill>
                <a:schemeClr val="tx2"/>
              </a:solidFill>
              <a:latin typeface="Calibri" pitchFamily="34" charset="0"/>
            </a:endParaRPr>
          </a:p>
          <a:p>
            <a:pPr marL="0" indent="0" algn="just" rtl="1">
              <a:buNone/>
            </a:pPr>
            <a:endParaRPr lang="ar-KW" sz="1800" dirty="0" smtClean="0">
              <a:solidFill>
                <a:schemeClr val="tx2"/>
              </a:solidFill>
              <a:latin typeface="Calibri" pitchFamily="34" charset="0"/>
            </a:endParaRPr>
          </a:p>
          <a:p>
            <a:pPr marL="0" indent="0" algn="just" rtl="1">
              <a:buNone/>
            </a:pPr>
            <a:endParaRPr lang="ar-KW" sz="2400" dirty="0">
              <a:solidFill>
                <a:schemeClr val="tx2"/>
              </a:solidFill>
              <a:latin typeface="Calibri" pitchFamily="34" charset="0"/>
            </a:endParaRPr>
          </a:p>
          <a:p>
            <a:pPr marL="0" indent="0" algn="just" rtl="1">
              <a:buNone/>
            </a:pPr>
            <a:endParaRPr lang="ar-KW" sz="2400" dirty="0" smtClean="0">
              <a:solidFill>
                <a:schemeClr val="tx2"/>
              </a:solidFill>
              <a:latin typeface="Calibri" pitchFamily="34" charset="0"/>
            </a:endParaRPr>
          </a:p>
          <a:p>
            <a:pPr marL="0" indent="0" algn="just" rtl="1">
              <a:buNone/>
            </a:pPr>
            <a:r>
              <a:rPr lang="ar-KW" sz="2400" dirty="0" smtClean="0">
                <a:solidFill>
                  <a:schemeClr val="tx2"/>
                </a:solidFill>
                <a:latin typeface="Calibri" pitchFamily="34" charset="0"/>
              </a:rPr>
              <a:t> </a:t>
            </a:r>
            <a:endParaRPr lang="ar-KW" sz="2400" dirty="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lvl="0" indent="0" algn="r" rtl="1" fontAlgn="base">
              <a:spcBef>
                <a:spcPct val="0"/>
              </a:spcBef>
              <a:spcAft>
                <a:spcPts val="600"/>
              </a:spcAft>
              <a:buNone/>
            </a:pPr>
            <a:endParaRPr lang="ar-KW" sz="2200" dirty="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28</a:t>
            </a:fld>
            <a:endParaRPr lang="en-GB" dirty="0"/>
          </a:p>
        </p:txBody>
      </p:sp>
    </p:spTree>
    <p:extLst>
      <p:ext uri="{BB962C8B-B14F-4D97-AF65-F5344CB8AC3E}">
        <p14:creationId xmlns:p14="http://schemas.microsoft.com/office/powerpoint/2010/main" val="278961280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dirty="0">
              <a:solidFill>
                <a:schemeClr val="tx2"/>
              </a:solidFill>
            </a:endParaRPr>
          </a:p>
        </p:txBody>
      </p:sp>
      <p:sp>
        <p:nvSpPr>
          <p:cNvPr id="3" name="Content Placeholder 2"/>
          <p:cNvSpPr>
            <a:spLocks noGrp="1"/>
          </p:cNvSpPr>
          <p:nvPr>
            <p:ph idx="1"/>
          </p:nvPr>
        </p:nvSpPr>
        <p:spPr>
          <a:xfrm>
            <a:off x="419100" y="1423317"/>
            <a:ext cx="8229600" cy="4669979"/>
          </a:xfrm>
        </p:spPr>
        <p:txBody>
          <a:bodyPr>
            <a:noAutofit/>
          </a:bodyPr>
          <a:lstStyle/>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marL="0" indent="0" algn="just" rtl="1">
              <a:buNone/>
            </a:pPr>
            <a:endParaRPr lang="ar-KW" sz="2400" dirty="0" smtClean="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lvl="0" indent="0" algn="ctr" rtl="1" fontAlgn="base">
              <a:spcBef>
                <a:spcPct val="0"/>
              </a:spcBef>
              <a:spcAft>
                <a:spcPts val="600"/>
              </a:spcAft>
              <a:buNone/>
            </a:pPr>
            <a:r>
              <a:rPr lang="ar-KW" sz="5200" b="1" dirty="0" smtClean="0">
                <a:solidFill>
                  <a:srgbClr val="FF0000"/>
                </a:solidFill>
                <a:latin typeface="Calibri" pitchFamily="34" charset="0"/>
              </a:rPr>
              <a:t>خامساً: </a:t>
            </a:r>
          </a:p>
          <a:p>
            <a:pPr marL="0" lvl="0" indent="0" algn="ctr" rtl="1" fontAlgn="base">
              <a:spcBef>
                <a:spcPct val="0"/>
              </a:spcBef>
              <a:spcAft>
                <a:spcPts val="600"/>
              </a:spcAft>
              <a:buNone/>
            </a:pPr>
            <a:r>
              <a:rPr lang="ar-KW" sz="5200" b="1" dirty="0" smtClean="0">
                <a:solidFill>
                  <a:schemeClr val="tx2"/>
                </a:solidFill>
                <a:latin typeface="Calibri" pitchFamily="34" charset="0"/>
              </a:rPr>
              <a:t>التـطـبـيـقـات</a:t>
            </a:r>
            <a:endParaRPr lang="ar-KW" sz="5200" b="1" dirty="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29</a:t>
            </a:fld>
            <a:endParaRPr lang="en-GB">
              <a:solidFill>
                <a:prstClr val="black">
                  <a:tint val="75000"/>
                </a:prstClr>
              </a:solidFill>
            </a:endParaRPr>
          </a:p>
        </p:txBody>
      </p:sp>
    </p:spTree>
    <p:extLst>
      <p:ext uri="{BB962C8B-B14F-4D97-AF65-F5344CB8AC3E}">
        <p14:creationId xmlns:p14="http://schemas.microsoft.com/office/powerpoint/2010/main" val="30384421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dirty="0">
              <a:solidFill>
                <a:schemeClr val="tx2"/>
              </a:solidFill>
            </a:endParaRPr>
          </a:p>
        </p:txBody>
      </p:sp>
      <p:sp>
        <p:nvSpPr>
          <p:cNvPr id="3" name="Content Placeholder 2"/>
          <p:cNvSpPr>
            <a:spLocks noGrp="1"/>
          </p:cNvSpPr>
          <p:nvPr>
            <p:ph idx="1"/>
          </p:nvPr>
        </p:nvSpPr>
        <p:spPr>
          <a:xfrm>
            <a:off x="419100" y="1423317"/>
            <a:ext cx="8229600" cy="4669979"/>
          </a:xfrm>
        </p:spPr>
        <p:txBody>
          <a:bodyPr>
            <a:noAutofit/>
          </a:bodyPr>
          <a:lstStyle/>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marL="0" indent="0" algn="just" rtl="1">
              <a:buNone/>
            </a:pPr>
            <a:endParaRPr lang="ar-KW" sz="2400" dirty="0" smtClean="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lvl="0" indent="0" algn="ctr" rtl="1" fontAlgn="base">
              <a:spcBef>
                <a:spcPct val="0"/>
              </a:spcBef>
              <a:spcAft>
                <a:spcPts val="600"/>
              </a:spcAft>
              <a:buNone/>
            </a:pPr>
            <a:r>
              <a:rPr lang="ar-KW" sz="5200" b="1" dirty="0" smtClean="0">
                <a:solidFill>
                  <a:srgbClr val="FF0000"/>
                </a:solidFill>
                <a:latin typeface="Calibri" pitchFamily="34" charset="0"/>
              </a:rPr>
              <a:t>أولاً: </a:t>
            </a:r>
          </a:p>
          <a:p>
            <a:pPr marL="0" lvl="0" indent="0" algn="ctr" rtl="1" fontAlgn="base">
              <a:spcBef>
                <a:spcPct val="0"/>
              </a:spcBef>
              <a:spcAft>
                <a:spcPts val="600"/>
              </a:spcAft>
              <a:buNone/>
            </a:pPr>
            <a:r>
              <a:rPr lang="ar-KW" sz="5200" b="1" dirty="0" smtClean="0">
                <a:solidFill>
                  <a:schemeClr val="tx2"/>
                </a:solidFill>
                <a:latin typeface="Calibri" pitchFamily="34" charset="0"/>
              </a:rPr>
              <a:t>الأحكام العامة والتعريفات</a:t>
            </a:r>
            <a:endParaRPr lang="ar-KW" sz="5200" b="1" dirty="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3</a:t>
            </a:fld>
            <a:endParaRPr lang="en-GB">
              <a:solidFill>
                <a:prstClr val="black">
                  <a:tint val="75000"/>
                </a:prstClr>
              </a:solidFill>
            </a:endParaRPr>
          </a:p>
        </p:txBody>
      </p:sp>
    </p:spTree>
    <p:extLst>
      <p:ext uri="{BB962C8B-B14F-4D97-AF65-F5344CB8AC3E}">
        <p14:creationId xmlns:p14="http://schemas.microsoft.com/office/powerpoint/2010/main" val="347132735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Autofit/>
          </a:bodyPr>
          <a:lstStyle/>
          <a:p>
            <a:pPr lvl="0" algn="r" rtl="1"/>
            <a:r>
              <a:rPr lang="ar-KW" sz="2800" b="1" dirty="0" smtClean="0">
                <a:solidFill>
                  <a:srgbClr val="FF0000"/>
                </a:solidFill>
                <a:latin typeface="Calibri" pitchFamily="34" charset="0"/>
              </a:rPr>
              <a:t/>
            </a:r>
            <a:br>
              <a:rPr lang="ar-KW" sz="2800" b="1" dirty="0" smtClean="0">
                <a:solidFill>
                  <a:srgbClr val="FF0000"/>
                </a:solidFill>
                <a:latin typeface="Calibri" pitchFamily="34" charset="0"/>
              </a:rPr>
            </a:br>
            <a:r>
              <a:rPr lang="ar-KW" sz="2800" b="1" dirty="0" smtClean="0">
                <a:solidFill>
                  <a:srgbClr val="FF0000"/>
                </a:solidFill>
                <a:latin typeface="Calibri" pitchFamily="34" charset="0"/>
              </a:rPr>
              <a:t>مثال </a:t>
            </a:r>
            <a:r>
              <a:rPr lang="ar-KW" sz="2800" b="1" dirty="0">
                <a:solidFill>
                  <a:srgbClr val="FF0000"/>
                </a:solidFill>
                <a:latin typeface="Calibri" pitchFamily="34" charset="0"/>
              </a:rPr>
              <a:t>1: </a:t>
            </a:r>
            <a:r>
              <a:rPr lang="ar-KW" sz="2800" b="1" dirty="0">
                <a:solidFill>
                  <a:srgbClr val="FF0000"/>
                </a:solidFill>
              </a:rPr>
              <a:t>مسيطر يمتلك 52%، قد قام </a:t>
            </a:r>
            <a:r>
              <a:rPr lang="ar-KW" sz="2800" b="1" dirty="0" smtClean="0">
                <a:solidFill>
                  <a:srgbClr val="FF0000"/>
                </a:solidFill>
              </a:rPr>
              <a:t>بشراء</a:t>
            </a:r>
            <a:br>
              <a:rPr lang="ar-KW" sz="2800" b="1" dirty="0" smtClean="0">
                <a:solidFill>
                  <a:srgbClr val="FF0000"/>
                </a:solidFill>
              </a:rPr>
            </a:br>
            <a:r>
              <a:rPr lang="ar-KW" sz="2800" b="1" dirty="0" smtClean="0">
                <a:solidFill>
                  <a:srgbClr val="FF0000"/>
                </a:solidFill>
              </a:rPr>
              <a:t> </a:t>
            </a:r>
            <a:r>
              <a:rPr lang="ar-KW" sz="2800" b="1" dirty="0">
                <a:solidFill>
                  <a:srgbClr val="FF0000"/>
                </a:solidFill>
              </a:rPr>
              <a:t>5% وبيع 5</a:t>
            </a:r>
            <a:r>
              <a:rPr lang="ar-KW" sz="2800" b="1" dirty="0" smtClean="0">
                <a:solidFill>
                  <a:srgbClr val="FF0000"/>
                </a:solidFill>
              </a:rPr>
              <a:t>%</a:t>
            </a:r>
            <a:r>
              <a:rPr lang="en-US" sz="2800" dirty="0">
                <a:solidFill>
                  <a:srgbClr val="FF0000"/>
                </a:solidFill>
              </a:rPr>
              <a:t/>
            </a:r>
            <a:br>
              <a:rPr lang="en-US" sz="2800" dirty="0">
                <a:solidFill>
                  <a:srgbClr val="FF0000"/>
                </a:solidFill>
              </a:rPr>
            </a:br>
            <a:endParaRPr lang="en-US" sz="2800" dirty="0">
              <a:solidFill>
                <a:schemeClr val="tx2"/>
              </a:solidFill>
            </a:endParaRPr>
          </a:p>
        </p:txBody>
      </p:sp>
      <p:sp>
        <p:nvSpPr>
          <p:cNvPr id="3" name="Content Placeholder 2"/>
          <p:cNvSpPr>
            <a:spLocks noGrp="1"/>
          </p:cNvSpPr>
          <p:nvPr>
            <p:ph idx="1"/>
          </p:nvPr>
        </p:nvSpPr>
        <p:spPr>
          <a:xfrm>
            <a:off x="419100" y="1412776"/>
            <a:ext cx="8229600" cy="4525963"/>
          </a:xfrm>
        </p:spPr>
        <p:txBody>
          <a:bodyPr>
            <a:noAutofit/>
          </a:bodyPr>
          <a:lstStyle/>
          <a:p>
            <a:pPr marL="0" indent="0" algn="just" rtl="1">
              <a:buNone/>
            </a:pPr>
            <a:endParaRPr lang="ar-KW" sz="3000" dirty="0" smtClean="0">
              <a:solidFill>
                <a:schemeClr val="tx2"/>
              </a:solidFill>
              <a:latin typeface="Calibri" pitchFamily="34" charset="0"/>
            </a:endParaRPr>
          </a:p>
          <a:p>
            <a:pPr marL="0" indent="0" algn="just" rtl="1">
              <a:buNone/>
            </a:pPr>
            <a:endParaRPr lang="ar-KW" sz="2300" dirty="0" smtClean="0">
              <a:solidFill>
                <a:schemeClr val="tx2"/>
              </a:solidFill>
              <a:latin typeface="Calibri" pitchFamily="34" charset="0"/>
            </a:endParaRPr>
          </a:p>
          <a:p>
            <a:pPr marL="0" indent="0" algn="just" rtl="1">
              <a:buNone/>
            </a:pPr>
            <a:r>
              <a:rPr lang="ar-KW" sz="2200" b="1" dirty="0" smtClean="0">
                <a:solidFill>
                  <a:schemeClr val="tx2"/>
                </a:solidFill>
                <a:latin typeface="Calibri" pitchFamily="34" charset="0"/>
              </a:rPr>
              <a:t>الإجراء:</a:t>
            </a:r>
            <a:endParaRPr lang="ar-KW" sz="2200" b="1" dirty="0">
              <a:solidFill>
                <a:schemeClr val="tx2"/>
              </a:solidFill>
              <a:latin typeface="Calibri" pitchFamily="34" charset="0"/>
            </a:endParaRPr>
          </a:p>
          <a:p>
            <a:pPr marL="514350" indent="-514350" algn="just" rtl="1">
              <a:buFont typeface="+mj-lt"/>
              <a:buAutoNum type="arabicPeriod"/>
            </a:pPr>
            <a:r>
              <a:rPr lang="ar-KW" sz="2200" dirty="0" smtClean="0">
                <a:solidFill>
                  <a:schemeClr val="tx2"/>
                </a:solidFill>
                <a:latin typeface="Calibri" pitchFamily="34" charset="0"/>
              </a:rPr>
              <a:t>الإفصاح </a:t>
            </a:r>
            <a:r>
              <a:rPr lang="ar-KW" sz="2200" dirty="0">
                <a:solidFill>
                  <a:schemeClr val="tx2"/>
                </a:solidFill>
                <a:latin typeface="Calibri" pitchFamily="34" charset="0"/>
              </a:rPr>
              <a:t>من خلال تعبئة النموذج عن زيادة نسبة الملكية، بحد أقصى 5% من رأس مال الشركة محل العرض</a:t>
            </a:r>
            <a:r>
              <a:rPr lang="ar-KW" sz="2200" dirty="0"/>
              <a:t>. </a:t>
            </a:r>
          </a:p>
          <a:p>
            <a:pPr marL="514350" indent="-514350" algn="just" rtl="1">
              <a:buFont typeface="+mj-lt"/>
              <a:buAutoNum type="arabicPeriod"/>
            </a:pPr>
            <a:r>
              <a:rPr lang="ar-KW" sz="2200" dirty="0" smtClean="0">
                <a:solidFill>
                  <a:schemeClr val="tx2"/>
                </a:solidFill>
                <a:latin typeface="Calibri" pitchFamily="34" charset="0"/>
              </a:rPr>
              <a:t>الإفصاح </a:t>
            </a:r>
            <a:r>
              <a:rPr lang="ar-KW" sz="2200" dirty="0">
                <a:solidFill>
                  <a:schemeClr val="tx2"/>
                </a:solidFill>
                <a:latin typeface="Calibri" pitchFamily="34" charset="0"/>
              </a:rPr>
              <a:t>من خلال تعبئة النموذج عن </a:t>
            </a:r>
            <a:r>
              <a:rPr lang="ar-KW" sz="2200" b="1" u="sng" dirty="0">
                <a:solidFill>
                  <a:schemeClr val="tx2"/>
                </a:solidFill>
                <a:latin typeface="Calibri" pitchFamily="34" charset="0"/>
              </a:rPr>
              <a:t>تجاوز</a:t>
            </a:r>
            <a:r>
              <a:rPr lang="ar-KW" sz="2200" dirty="0">
                <a:solidFill>
                  <a:schemeClr val="tx2"/>
                </a:solidFill>
                <a:latin typeface="Calibri" pitchFamily="34" charset="0"/>
              </a:rPr>
              <a:t> نسبة البيع، بحد أقصى 5% من رأس مال الشركة محل العرض، وذلك قبل وصول ملكية المسيطر لنسبة 47% من رأس مال الشركة. </a:t>
            </a:r>
            <a:endParaRPr lang="en-US" sz="2200" dirty="0">
              <a:solidFill>
                <a:schemeClr val="tx2"/>
              </a:solidFill>
              <a:latin typeface="Calibri" pitchFamily="34" charset="0"/>
            </a:endParaRPr>
          </a:p>
          <a:p>
            <a:pPr marL="0" indent="0" algn="just" rtl="1">
              <a:buNone/>
            </a:pPr>
            <a:r>
              <a:rPr lang="ar-KW" sz="2200" dirty="0">
                <a:solidFill>
                  <a:schemeClr val="tx2"/>
                </a:solidFill>
                <a:latin typeface="Calibri" pitchFamily="34" charset="0"/>
              </a:rPr>
              <a:t>في حال قام المسيطر بعملية البيع أولاً وأصبحت نسبته أقل من 50%، فإنه يتعين على المسيطر شراء نسبة 2% فقط، </a:t>
            </a:r>
            <a:r>
              <a:rPr lang="ar-KW" sz="2200" b="1" u="sng" dirty="0">
                <a:solidFill>
                  <a:schemeClr val="tx2"/>
                </a:solidFill>
                <a:latin typeface="Calibri" pitchFamily="34" charset="0"/>
              </a:rPr>
              <a:t>كونه دخل في حيز نطاق تطبيق نسبة شراء / بيع 2% للملكية التي تزيد عن 30%  إلى 50%.</a:t>
            </a:r>
            <a:endParaRPr lang="en-US" sz="2200" b="1" u="sng" dirty="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30</a:t>
            </a:fld>
            <a:endParaRPr lang="en-GB">
              <a:solidFill>
                <a:prstClr val="black">
                  <a:tint val="75000"/>
                </a:prstClr>
              </a:solidFill>
            </a:endParaRPr>
          </a:p>
        </p:txBody>
      </p:sp>
      <p:graphicFrame>
        <p:nvGraphicFramePr>
          <p:cNvPr id="20" name="Table 19"/>
          <p:cNvGraphicFramePr>
            <a:graphicFrameLocks noGrp="1"/>
          </p:cNvGraphicFramePr>
          <p:nvPr>
            <p:extLst>
              <p:ext uri="{D42A27DB-BD31-4B8C-83A1-F6EECF244321}">
                <p14:modId xmlns:p14="http://schemas.microsoft.com/office/powerpoint/2010/main" val="2975938560"/>
              </p:ext>
            </p:extLst>
          </p:nvPr>
        </p:nvGraphicFramePr>
        <p:xfrm>
          <a:off x="2339752" y="1556792"/>
          <a:ext cx="4942334" cy="936104"/>
        </p:xfrm>
        <a:graphic>
          <a:graphicData uri="http://schemas.openxmlformats.org/drawingml/2006/table">
            <a:tbl>
              <a:tblPr rtl="1" firstRow="1" firstCol="1" bandRow="1"/>
              <a:tblGrid>
                <a:gridCol w="1943614"/>
                <a:gridCol w="1554892"/>
                <a:gridCol w="1443828"/>
              </a:tblGrid>
              <a:tr h="536444">
                <a:tc>
                  <a:txBody>
                    <a:bodyPr/>
                    <a:lstStyle/>
                    <a:p>
                      <a:pPr marL="0" marR="0" algn="ctr" rtl="1">
                        <a:lnSpc>
                          <a:spcPct val="115000"/>
                        </a:lnSpc>
                        <a:spcBef>
                          <a:spcPts val="0"/>
                        </a:spcBef>
                        <a:spcAft>
                          <a:spcPts val="0"/>
                        </a:spcAft>
                      </a:pPr>
                      <a:r>
                        <a:rPr lang="ar-KW" sz="1400" b="1" dirty="0">
                          <a:effectLst/>
                          <a:latin typeface="Calibri"/>
                          <a:ea typeface="Calibri"/>
                          <a:cs typeface="Sakkal Majalla"/>
                        </a:rPr>
                        <a:t>نسبة المسيطر في بداية السنة الميلادية</a:t>
                      </a:r>
                      <a:endParaRPr lang="en-US" sz="1100" dirty="0">
                        <a:effectLst/>
                        <a:latin typeface="Calibri"/>
                        <a:ea typeface="Calibri"/>
                        <a:cs typeface="Arial"/>
                      </a:endParaRPr>
                    </a:p>
                  </a:txBody>
                  <a:tcPr marL="68580" marR="68580" marT="0" marB="0" anchor="ctr">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rgbClr val="D9D9D9"/>
                    </a:solidFill>
                  </a:tcPr>
                </a:tc>
                <a:tc>
                  <a:txBody>
                    <a:bodyPr/>
                    <a:lstStyle/>
                    <a:p>
                      <a:pPr marL="0" marR="0" algn="ctr" rtl="1">
                        <a:lnSpc>
                          <a:spcPct val="115000"/>
                        </a:lnSpc>
                        <a:spcBef>
                          <a:spcPts val="0"/>
                        </a:spcBef>
                        <a:spcAft>
                          <a:spcPts val="0"/>
                        </a:spcAft>
                      </a:pPr>
                      <a:r>
                        <a:rPr lang="ar-KW" sz="1400" b="1" dirty="0">
                          <a:effectLst/>
                          <a:latin typeface="Calibri"/>
                          <a:ea typeface="Calibri"/>
                          <a:cs typeface="Sakkal Majalla"/>
                        </a:rPr>
                        <a:t>نسبة الشراء المسموحة</a:t>
                      </a:r>
                      <a:endParaRPr lang="en-US" sz="1100" dirty="0">
                        <a:effectLst/>
                        <a:latin typeface="Calibri"/>
                        <a:ea typeface="Calibri"/>
                        <a:cs typeface="Arial"/>
                      </a:endParaRPr>
                    </a:p>
                  </a:txBody>
                  <a:tcPr marL="68580" marR="68580" marT="0" marB="0" anchor="ctr">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rgbClr val="D9D9D9"/>
                    </a:solidFill>
                  </a:tcPr>
                </a:tc>
                <a:tc>
                  <a:txBody>
                    <a:bodyPr/>
                    <a:lstStyle/>
                    <a:p>
                      <a:pPr marL="0" marR="0" algn="ctr" rtl="1">
                        <a:lnSpc>
                          <a:spcPct val="115000"/>
                        </a:lnSpc>
                        <a:spcBef>
                          <a:spcPts val="0"/>
                        </a:spcBef>
                        <a:spcAft>
                          <a:spcPts val="0"/>
                        </a:spcAft>
                      </a:pPr>
                      <a:r>
                        <a:rPr lang="ar-KW" sz="1400" b="1" dirty="0">
                          <a:effectLst/>
                          <a:latin typeface="Calibri"/>
                          <a:ea typeface="Calibri"/>
                          <a:cs typeface="Sakkal Majalla"/>
                        </a:rPr>
                        <a:t>نسبة البيع المسموحة</a:t>
                      </a:r>
                      <a:endParaRPr lang="en-US" sz="1100" dirty="0">
                        <a:effectLst/>
                        <a:latin typeface="Calibri"/>
                        <a:ea typeface="Calibri"/>
                        <a:cs typeface="Arial"/>
                      </a:endParaRPr>
                    </a:p>
                  </a:txBody>
                  <a:tcPr marL="68580" marR="68580" marT="0" marB="0" anchor="ctr">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rgbClr val="D9D9D9"/>
                    </a:solidFill>
                  </a:tcPr>
                </a:tc>
              </a:tr>
              <a:tr h="399660">
                <a:tc>
                  <a:txBody>
                    <a:bodyPr/>
                    <a:lstStyle/>
                    <a:p>
                      <a:pPr marL="0" marR="0" algn="ctr" rtl="1">
                        <a:lnSpc>
                          <a:spcPct val="115000"/>
                        </a:lnSpc>
                        <a:spcBef>
                          <a:spcPts val="0"/>
                        </a:spcBef>
                        <a:spcAft>
                          <a:spcPts val="0"/>
                        </a:spcAft>
                      </a:pPr>
                      <a:r>
                        <a:rPr lang="ar-KW" sz="1400" b="1" dirty="0">
                          <a:effectLst/>
                          <a:latin typeface="Calibri"/>
                          <a:ea typeface="Calibri"/>
                          <a:cs typeface="Sakkal Majalla"/>
                        </a:rPr>
                        <a:t>52%</a:t>
                      </a:r>
                      <a:endParaRPr lang="en-US" sz="1100" dirty="0">
                        <a:effectLst/>
                        <a:latin typeface="Calibri"/>
                        <a:ea typeface="Calibri"/>
                        <a:cs typeface="Arial"/>
                      </a:endParaRPr>
                    </a:p>
                  </a:txBody>
                  <a:tcPr marL="68580" marR="68580"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KW" sz="1400" dirty="0">
                          <a:effectLst/>
                          <a:latin typeface="Calibri"/>
                          <a:ea typeface="Calibri"/>
                          <a:cs typeface="Sakkal Majalla"/>
                        </a:rPr>
                        <a:t>5%</a:t>
                      </a:r>
                      <a:endParaRPr lang="en-US" sz="1100" dirty="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KW" sz="1400" dirty="0">
                          <a:effectLst/>
                          <a:latin typeface="Calibri"/>
                          <a:ea typeface="Calibri"/>
                          <a:cs typeface="Sakkal Majalla"/>
                        </a:rPr>
                        <a:t>5%</a:t>
                      </a:r>
                      <a:endParaRPr lang="en-US" sz="1100" dirty="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4407983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Autofit/>
          </a:bodyPr>
          <a:lstStyle/>
          <a:p>
            <a:pPr algn="r" rtl="1"/>
            <a:r>
              <a:rPr lang="ar-KW" sz="2800" b="1" dirty="0" smtClean="0">
                <a:solidFill>
                  <a:srgbClr val="FF0000"/>
                </a:solidFill>
                <a:latin typeface="Calibri" pitchFamily="34" charset="0"/>
              </a:rPr>
              <a:t/>
            </a:r>
            <a:br>
              <a:rPr lang="ar-KW" sz="2800" b="1" dirty="0" smtClean="0">
                <a:solidFill>
                  <a:srgbClr val="FF0000"/>
                </a:solidFill>
                <a:latin typeface="Calibri" pitchFamily="34" charset="0"/>
              </a:rPr>
            </a:br>
            <a:r>
              <a:rPr lang="ar-KW" sz="2800" b="1" dirty="0" smtClean="0">
                <a:solidFill>
                  <a:srgbClr val="FF0000"/>
                </a:solidFill>
                <a:latin typeface="Calibri" pitchFamily="34" charset="0"/>
              </a:rPr>
              <a:t>مثال 2: </a:t>
            </a:r>
            <a:r>
              <a:rPr lang="ar-KW" sz="2800" b="1" dirty="0">
                <a:solidFill>
                  <a:srgbClr val="FF0000"/>
                </a:solidFill>
              </a:rPr>
              <a:t>مسيطر يمتلك 31%، قد قام </a:t>
            </a:r>
            <a:r>
              <a:rPr lang="ar-KW" sz="2800" b="1" dirty="0" smtClean="0">
                <a:solidFill>
                  <a:srgbClr val="FF0000"/>
                </a:solidFill>
              </a:rPr>
              <a:t>بشراء</a:t>
            </a:r>
            <a:br>
              <a:rPr lang="ar-KW" sz="2800" b="1" dirty="0" smtClean="0">
                <a:solidFill>
                  <a:srgbClr val="FF0000"/>
                </a:solidFill>
              </a:rPr>
            </a:br>
            <a:r>
              <a:rPr lang="ar-KW" sz="2800" b="1" dirty="0" smtClean="0">
                <a:solidFill>
                  <a:srgbClr val="FF0000"/>
                </a:solidFill>
              </a:rPr>
              <a:t> </a:t>
            </a:r>
            <a:r>
              <a:rPr lang="ar-KW" sz="2800" b="1" dirty="0">
                <a:solidFill>
                  <a:srgbClr val="FF0000"/>
                </a:solidFill>
              </a:rPr>
              <a:t>2% وبيع 2</a:t>
            </a:r>
            <a:r>
              <a:rPr lang="ar-KW" sz="2800" b="1" dirty="0" smtClean="0">
                <a:solidFill>
                  <a:srgbClr val="FF0000"/>
                </a:solidFill>
              </a:rPr>
              <a:t>%</a:t>
            </a:r>
            <a:r>
              <a:rPr lang="en-US" sz="2800" b="1" dirty="0">
                <a:solidFill>
                  <a:srgbClr val="FF0000"/>
                </a:solidFill>
              </a:rPr>
              <a:t/>
            </a:r>
            <a:br>
              <a:rPr lang="en-US" sz="2800" b="1" dirty="0">
                <a:solidFill>
                  <a:srgbClr val="FF0000"/>
                </a:solidFill>
              </a:rPr>
            </a:br>
            <a:endParaRPr lang="en-US" sz="2800" dirty="0">
              <a:solidFill>
                <a:schemeClr val="tx2"/>
              </a:solidFill>
            </a:endParaRPr>
          </a:p>
        </p:txBody>
      </p:sp>
      <p:sp>
        <p:nvSpPr>
          <p:cNvPr id="3" name="Content Placeholder 2"/>
          <p:cNvSpPr>
            <a:spLocks noGrp="1"/>
          </p:cNvSpPr>
          <p:nvPr>
            <p:ph idx="1"/>
          </p:nvPr>
        </p:nvSpPr>
        <p:spPr>
          <a:xfrm>
            <a:off x="419100" y="1412776"/>
            <a:ext cx="8229600" cy="4525963"/>
          </a:xfrm>
        </p:spPr>
        <p:txBody>
          <a:bodyPr>
            <a:noAutofit/>
          </a:bodyPr>
          <a:lstStyle/>
          <a:p>
            <a:pPr marL="0" lvl="0" indent="0" algn="just" rtl="1">
              <a:buNone/>
            </a:pPr>
            <a:endParaRPr lang="en-US" sz="2600" dirty="0">
              <a:solidFill>
                <a:srgbClr val="FF0000"/>
              </a:solidFill>
            </a:endParaRPr>
          </a:p>
          <a:p>
            <a:pPr marL="0" indent="0" algn="just" rtl="1">
              <a:buNone/>
            </a:pPr>
            <a:endParaRPr lang="ar-KW" sz="3000" dirty="0" smtClean="0">
              <a:solidFill>
                <a:schemeClr val="tx2"/>
              </a:solidFill>
              <a:latin typeface="Calibri" pitchFamily="34" charset="0"/>
            </a:endParaRPr>
          </a:p>
          <a:p>
            <a:pPr marL="0" indent="0" algn="just" rtl="1">
              <a:buNone/>
            </a:pPr>
            <a:r>
              <a:rPr lang="ar-KW" sz="2200" b="1" dirty="0" smtClean="0">
                <a:solidFill>
                  <a:schemeClr val="tx2"/>
                </a:solidFill>
                <a:latin typeface="Calibri" pitchFamily="34" charset="0"/>
              </a:rPr>
              <a:t>الإجراء:</a:t>
            </a:r>
            <a:endParaRPr lang="ar-KW" sz="2200" b="1" dirty="0">
              <a:solidFill>
                <a:schemeClr val="tx2"/>
              </a:solidFill>
              <a:latin typeface="Calibri" pitchFamily="34" charset="0"/>
            </a:endParaRPr>
          </a:p>
          <a:p>
            <a:pPr marL="514350" indent="-514350" algn="just" rtl="1">
              <a:buFont typeface="+mj-lt"/>
              <a:buAutoNum type="arabicPeriod"/>
            </a:pPr>
            <a:r>
              <a:rPr lang="ar-KW" sz="2200" dirty="0" smtClean="0">
                <a:solidFill>
                  <a:schemeClr val="tx2"/>
                </a:solidFill>
                <a:latin typeface="Calibri" pitchFamily="34" charset="0"/>
              </a:rPr>
              <a:t>الإفصاح </a:t>
            </a:r>
            <a:r>
              <a:rPr lang="ar-KW" sz="2200" dirty="0">
                <a:solidFill>
                  <a:schemeClr val="tx2"/>
                </a:solidFill>
                <a:latin typeface="Calibri" pitchFamily="34" charset="0"/>
              </a:rPr>
              <a:t>من خلال تعبئة النموذج عن زيادة نسبة الملكية، بحد أقصى </a:t>
            </a:r>
            <a:r>
              <a:rPr lang="ar-KW" sz="2200" dirty="0" smtClean="0">
                <a:solidFill>
                  <a:schemeClr val="tx2"/>
                </a:solidFill>
                <a:latin typeface="Calibri" pitchFamily="34" charset="0"/>
              </a:rPr>
              <a:t>2% </a:t>
            </a:r>
            <a:r>
              <a:rPr lang="ar-KW" sz="2200" dirty="0">
                <a:solidFill>
                  <a:schemeClr val="tx2"/>
                </a:solidFill>
                <a:latin typeface="Calibri" pitchFamily="34" charset="0"/>
              </a:rPr>
              <a:t>من رأس مال الشركة محل العرض</a:t>
            </a:r>
            <a:r>
              <a:rPr lang="ar-KW" sz="2200" dirty="0"/>
              <a:t>. </a:t>
            </a:r>
          </a:p>
          <a:p>
            <a:pPr marL="514350" indent="-514350" algn="just" rtl="1">
              <a:buFont typeface="+mj-lt"/>
              <a:buAutoNum type="arabicPeriod"/>
            </a:pPr>
            <a:r>
              <a:rPr lang="ar-KW" sz="2200" dirty="0" smtClean="0">
                <a:solidFill>
                  <a:schemeClr val="tx2"/>
                </a:solidFill>
                <a:latin typeface="Calibri" pitchFamily="34" charset="0"/>
              </a:rPr>
              <a:t>الإفصاح </a:t>
            </a:r>
            <a:r>
              <a:rPr lang="ar-KW" sz="2200" dirty="0">
                <a:solidFill>
                  <a:schemeClr val="tx2"/>
                </a:solidFill>
                <a:latin typeface="Calibri" pitchFamily="34" charset="0"/>
              </a:rPr>
              <a:t>من خلال تعبئة النموذج عن </a:t>
            </a:r>
            <a:r>
              <a:rPr lang="ar-KW" sz="2200" b="1" u="sng" dirty="0">
                <a:solidFill>
                  <a:schemeClr val="tx2"/>
                </a:solidFill>
                <a:latin typeface="Calibri" pitchFamily="34" charset="0"/>
              </a:rPr>
              <a:t>تجاوز</a:t>
            </a:r>
            <a:r>
              <a:rPr lang="ar-KW" sz="2200" dirty="0">
                <a:solidFill>
                  <a:schemeClr val="tx2"/>
                </a:solidFill>
                <a:latin typeface="Calibri" pitchFamily="34" charset="0"/>
              </a:rPr>
              <a:t> نسبة البيع، بحد أقصى </a:t>
            </a:r>
            <a:r>
              <a:rPr lang="ar-KW" sz="2200" dirty="0" smtClean="0">
                <a:solidFill>
                  <a:schemeClr val="tx2"/>
                </a:solidFill>
                <a:latin typeface="Calibri" pitchFamily="34" charset="0"/>
              </a:rPr>
              <a:t>1% </a:t>
            </a:r>
            <a:r>
              <a:rPr lang="ar-KW" sz="2200" dirty="0">
                <a:solidFill>
                  <a:schemeClr val="tx2"/>
                </a:solidFill>
                <a:latin typeface="Calibri" pitchFamily="34" charset="0"/>
              </a:rPr>
              <a:t>من رأس مال الشركة محل العرض، وذلك قبل وصول ملكية المسيطر لدون الـ 30% من رأس مال الشركة. </a:t>
            </a:r>
          </a:p>
          <a:p>
            <a:pPr marL="0" indent="0" algn="just" rtl="1">
              <a:buNone/>
            </a:pPr>
            <a:r>
              <a:rPr lang="ar-KW" sz="2100" b="1" dirty="0" smtClean="0">
                <a:solidFill>
                  <a:schemeClr val="tx2"/>
                </a:solidFill>
                <a:latin typeface="Calibri" pitchFamily="34" charset="0"/>
              </a:rPr>
              <a:t>*</a:t>
            </a:r>
            <a:r>
              <a:rPr lang="ar-KW" sz="2200" dirty="0" smtClean="0">
                <a:solidFill>
                  <a:schemeClr val="tx2"/>
                </a:solidFill>
                <a:latin typeface="Calibri" pitchFamily="34" charset="0"/>
              </a:rPr>
              <a:t>في </a:t>
            </a:r>
            <a:r>
              <a:rPr lang="ar-KW" sz="2200" dirty="0">
                <a:solidFill>
                  <a:schemeClr val="tx2"/>
                </a:solidFill>
                <a:latin typeface="Calibri" pitchFamily="34" charset="0"/>
              </a:rPr>
              <a:t>حال قام المسيطر بعملية </a:t>
            </a:r>
            <a:r>
              <a:rPr lang="ar-KW" sz="2200" b="1" u="sng" dirty="0">
                <a:solidFill>
                  <a:schemeClr val="tx2"/>
                </a:solidFill>
                <a:latin typeface="Calibri" pitchFamily="34" charset="0"/>
              </a:rPr>
              <a:t>البيع</a:t>
            </a:r>
            <a:r>
              <a:rPr lang="ar-KW" sz="2200" dirty="0">
                <a:solidFill>
                  <a:schemeClr val="tx2"/>
                </a:solidFill>
                <a:latin typeface="Calibri" pitchFamily="34" charset="0"/>
              </a:rPr>
              <a:t> أولاً فإن نسبة ملكيته أصبحت أقل من 30%، بالتالي لا تنطبق عليه التعليمات المشار إليها. </a:t>
            </a:r>
            <a:r>
              <a:rPr lang="ar-KW" sz="2200" b="1" u="sng" dirty="0">
                <a:solidFill>
                  <a:schemeClr val="tx2"/>
                </a:solidFill>
                <a:latin typeface="Calibri" pitchFamily="34" charset="0"/>
              </a:rPr>
              <a:t>وإن قام بشراء 2%، فستطبق عليه أحكام العرض الإلزامي.</a:t>
            </a:r>
            <a:endParaRPr lang="en-US" sz="2200" b="1" u="sng" dirty="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31</a:t>
            </a:fld>
            <a:endParaRPr lang="en-GB">
              <a:solidFill>
                <a:prstClr val="black">
                  <a:tint val="75000"/>
                </a:prstClr>
              </a:solidFill>
            </a:endParaRPr>
          </a:p>
        </p:txBody>
      </p:sp>
      <p:graphicFrame>
        <p:nvGraphicFramePr>
          <p:cNvPr id="20" name="Table 19"/>
          <p:cNvGraphicFramePr>
            <a:graphicFrameLocks noGrp="1"/>
          </p:cNvGraphicFramePr>
          <p:nvPr>
            <p:extLst>
              <p:ext uri="{D42A27DB-BD31-4B8C-83A1-F6EECF244321}">
                <p14:modId xmlns:p14="http://schemas.microsoft.com/office/powerpoint/2010/main" val="3192841807"/>
              </p:ext>
            </p:extLst>
          </p:nvPr>
        </p:nvGraphicFramePr>
        <p:xfrm>
          <a:off x="2339752" y="1556792"/>
          <a:ext cx="4942334" cy="936104"/>
        </p:xfrm>
        <a:graphic>
          <a:graphicData uri="http://schemas.openxmlformats.org/drawingml/2006/table">
            <a:tbl>
              <a:tblPr rtl="1" firstRow="1" firstCol="1" bandRow="1"/>
              <a:tblGrid>
                <a:gridCol w="1943614"/>
                <a:gridCol w="1554892"/>
                <a:gridCol w="1443828"/>
              </a:tblGrid>
              <a:tr h="536444">
                <a:tc>
                  <a:txBody>
                    <a:bodyPr/>
                    <a:lstStyle/>
                    <a:p>
                      <a:pPr marL="0" marR="0" algn="ctr" rtl="1">
                        <a:lnSpc>
                          <a:spcPct val="115000"/>
                        </a:lnSpc>
                        <a:spcBef>
                          <a:spcPts val="0"/>
                        </a:spcBef>
                        <a:spcAft>
                          <a:spcPts val="0"/>
                        </a:spcAft>
                      </a:pPr>
                      <a:r>
                        <a:rPr lang="ar-KW" sz="1400" b="1" dirty="0">
                          <a:effectLst/>
                          <a:latin typeface="Calibri"/>
                          <a:ea typeface="Calibri"/>
                          <a:cs typeface="Sakkal Majalla"/>
                        </a:rPr>
                        <a:t>نسبة المسيطر في بداية السنة الميلادية</a:t>
                      </a:r>
                      <a:endParaRPr lang="en-US" sz="1100" dirty="0">
                        <a:effectLst/>
                        <a:latin typeface="Calibri"/>
                        <a:ea typeface="Calibri"/>
                        <a:cs typeface="Arial"/>
                      </a:endParaRPr>
                    </a:p>
                  </a:txBody>
                  <a:tcPr marL="68580" marR="68580" marT="0" marB="0" anchor="ctr">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rgbClr val="D9D9D9"/>
                    </a:solidFill>
                  </a:tcPr>
                </a:tc>
                <a:tc>
                  <a:txBody>
                    <a:bodyPr/>
                    <a:lstStyle/>
                    <a:p>
                      <a:pPr marL="0" marR="0" algn="ctr" rtl="1">
                        <a:lnSpc>
                          <a:spcPct val="115000"/>
                        </a:lnSpc>
                        <a:spcBef>
                          <a:spcPts val="0"/>
                        </a:spcBef>
                        <a:spcAft>
                          <a:spcPts val="0"/>
                        </a:spcAft>
                      </a:pPr>
                      <a:r>
                        <a:rPr lang="ar-KW" sz="1400" b="1" dirty="0">
                          <a:effectLst/>
                          <a:latin typeface="Calibri"/>
                          <a:ea typeface="Calibri"/>
                          <a:cs typeface="Sakkal Majalla"/>
                        </a:rPr>
                        <a:t>نسبة الشراء المسموحة</a:t>
                      </a:r>
                      <a:endParaRPr lang="en-US" sz="1100" dirty="0">
                        <a:effectLst/>
                        <a:latin typeface="Calibri"/>
                        <a:ea typeface="Calibri"/>
                        <a:cs typeface="Arial"/>
                      </a:endParaRPr>
                    </a:p>
                  </a:txBody>
                  <a:tcPr marL="68580" marR="68580" marT="0" marB="0" anchor="ctr">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rgbClr val="D9D9D9"/>
                    </a:solidFill>
                  </a:tcPr>
                </a:tc>
                <a:tc>
                  <a:txBody>
                    <a:bodyPr/>
                    <a:lstStyle/>
                    <a:p>
                      <a:pPr marL="0" marR="0" algn="ctr" rtl="1">
                        <a:lnSpc>
                          <a:spcPct val="115000"/>
                        </a:lnSpc>
                        <a:spcBef>
                          <a:spcPts val="0"/>
                        </a:spcBef>
                        <a:spcAft>
                          <a:spcPts val="0"/>
                        </a:spcAft>
                      </a:pPr>
                      <a:r>
                        <a:rPr lang="ar-KW" sz="1400" b="1">
                          <a:effectLst/>
                          <a:latin typeface="Calibri"/>
                          <a:ea typeface="Calibri"/>
                          <a:cs typeface="Sakkal Majalla"/>
                        </a:rPr>
                        <a:t>نسبة البيع المسموحة</a:t>
                      </a:r>
                      <a:endParaRPr lang="en-US" sz="1100">
                        <a:effectLst/>
                        <a:latin typeface="Calibri"/>
                        <a:ea typeface="Calibri"/>
                        <a:cs typeface="Arial"/>
                      </a:endParaRPr>
                    </a:p>
                  </a:txBody>
                  <a:tcPr marL="68580" marR="68580" marT="0" marB="0" anchor="ctr">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rgbClr val="D9D9D9"/>
                    </a:solidFill>
                  </a:tcPr>
                </a:tc>
              </a:tr>
              <a:tr h="399660">
                <a:tc>
                  <a:txBody>
                    <a:bodyPr/>
                    <a:lstStyle/>
                    <a:p>
                      <a:pPr marL="0" marR="0" algn="ctr" rtl="1">
                        <a:lnSpc>
                          <a:spcPct val="115000"/>
                        </a:lnSpc>
                        <a:spcBef>
                          <a:spcPts val="0"/>
                        </a:spcBef>
                        <a:spcAft>
                          <a:spcPts val="0"/>
                        </a:spcAft>
                      </a:pPr>
                      <a:r>
                        <a:rPr lang="ar-KW" sz="1400" b="1" dirty="0" smtClean="0">
                          <a:effectLst/>
                          <a:latin typeface="Calibri"/>
                          <a:ea typeface="Calibri"/>
                          <a:cs typeface="Sakkal Majalla"/>
                        </a:rPr>
                        <a:t>31%</a:t>
                      </a:r>
                      <a:endParaRPr lang="en-US" sz="1100" dirty="0">
                        <a:effectLst/>
                        <a:latin typeface="Calibri"/>
                        <a:ea typeface="Calibri"/>
                        <a:cs typeface="Arial"/>
                      </a:endParaRPr>
                    </a:p>
                  </a:txBody>
                  <a:tcPr marL="68580" marR="68580"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KW" sz="1400" dirty="0" smtClean="0">
                          <a:effectLst/>
                          <a:latin typeface="Calibri"/>
                          <a:ea typeface="Calibri"/>
                          <a:cs typeface="Sakkal Majalla"/>
                        </a:rPr>
                        <a:t>2%</a:t>
                      </a:r>
                      <a:endParaRPr lang="en-US" sz="1100" dirty="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KW" sz="1400" dirty="0" smtClean="0">
                          <a:effectLst/>
                          <a:latin typeface="Calibri"/>
                          <a:ea typeface="Calibri"/>
                          <a:cs typeface="Sakkal Majalla"/>
                        </a:rPr>
                        <a:t>1%</a:t>
                      </a:r>
                      <a:r>
                        <a:rPr lang="ar-KW" sz="2000" b="1" dirty="0" smtClean="0">
                          <a:effectLst/>
                          <a:latin typeface="Calibri"/>
                          <a:ea typeface="Calibri"/>
                          <a:cs typeface="Sakkal Majalla"/>
                        </a:rPr>
                        <a:t>*</a:t>
                      </a:r>
                      <a:endParaRPr lang="en-US" sz="2000" b="1" dirty="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49518624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Autofit/>
          </a:bodyPr>
          <a:lstStyle/>
          <a:p>
            <a:pPr algn="r" rtl="1"/>
            <a:r>
              <a:rPr lang="ar-KW" sz="2800" b="1" dirty="0">
                <a:solidFill>
                  <a:srgbClr val="FF0000"/>
                </a:solidFill>
                <a:latin typeface="Calibri" pitchFamily="34" charset="0"/>
              </a:rPr>
              <a:t>مثال </a:t>
            </a:r>
            <a:r>
              <a:rPr lang="ar-KW" sz="2800" b="1" dirty="0" smtClean="0">
                <a:solidFill>
                  <a:srgbClr val="FF0000"/>
                </a:solidFill>
                <a:latin typeface="Calibri" pitchFamily="34" charset="0"/>
              </a:rPr>
              <a:t>3: </a:t>
            </a:r>
            <a:r>
              <a:rPr lang="ar-KW" sz="2800" b="1" dirty="0">
                <a:solidFill>
                  <a:srgbClr val="FF0000"/>
                </a:solidFill>
              </a:rPr>
              <a:t>مسيطر يمتلك 49%، قد قام </a:t>
            </a:r>
            <a:r>
              <a:rPr lang="ar-KW" sz="2800" b="1" dirty="0" smtClean="0">
                <a:solidFill>
                  <a:srgbClr val="FF0000"/>
                </a:solidFill>
              </a:rPr>
              <a:t>بشراء</a:t>
            </a:r>
            <a:br>
              <a:rPr lang="ar-KW" sz="2800" b="1" dirty="0" smtClean="0">
                <a:solidFill>
                  <a:srgbClr val="FF0000"/>
                </a:solidFill>
              </a:rPr>
            </a:br>
            <a:r>
              <a:rPr lang="ar-KW" sz="2800" b="1" dirty="0" smtClean="0">
                <a:solidFill>
                  <a:srgbClr val="FF0000"/>
                </a:solidFill>
              </a:rPr>
              <a:t> </a:t>
            </a:r>
            <a:r>
              <a:rPr lang="ar-KW" sz="2800" b="1" dirty="0">
                <a:solidFill>
                  <a:srgbClr val="FF0000"/>
                </a:solidFill>
              </a:rPr>
              <a:t>2% وبيع 2</a:t>
            </a:r>
            <a:r>
              <a:rPr lang="ar-KW" sz="2800" b="1" dirty="0" smtClean="0">
                <a:solidFill>
                  <a:srgbClr val="FF0000"/>
                </a:solidFill>
              </a:rPr>
              <a:t>%</a:t>
            </a:r>
            <a:r>
              <a:rPr lang="en-US" sz="2800" b="1" dirty="0">
                <a:solidFill>
                  <a:srgbClr val="FF0000"/>
                </a:solidFill>
              </a:rPr>
              <a:t/>
            </a:r>
            <a:br>
              <a:rPr lang="en-US" sz="2800" b="1" dirty="0">
                <a:solidFill>
                  <a:srgbClr val="FF0000"/>
                </a:solidFill>
              </a:rPr>
            </a:br>
            <a:endParaRPr lang="en-US" sz="2800" dirty="0">
              <a:solidFill>
                <a:schemeClr val="tx2"/>
              </a:solidFill>
            </a:endParaRPr>
          </a:p>
        </p:txBody>
      </p:sp>
      <p:sp>
        <p:nvSpPr>
          <p:cNvPr id="3" name="Content Placeholder 2"/>
          <p:cNvSpPr>
            <a:spLocks noGrp="1"/>
          </p:cNvSpPr>
          <p:nvPr>
            <p:ph idx="1"/>
          </p:nvPr>
        </p:nvSpPr>
        <p:spPr>
          <a:xfrm>
            <a:off x="419100" y="1412776"/>
            <a:ext cx="8229600" cy="4525963"/>
          </a:xfrm>
        </p:spPr>
        <p:txBody>
          <a:bodyPr>
            <a:noAutofit/>
          </a:bodyPr>
          <a:lstStyle/>
          <a:p>
            <a:pPr marL="0" lvl="0" indent="0" algn="just" rtl="1">
              <a:buNone/>
            </a:pPr>
            <a:endParaRPr lang="en-US" sz="2600" dirty="0">
              <a:solidFill>
                <a:srgbClr val="FF0000"/>
              </a:solidFill>
            </a:endParaRPr>
          </a:p>
          <a:p>
            <a:pPr marL="0" indent="0" algn="just" rtl="1">
              <a:buNone/>
            </a:pPr>
            <a:endParaRPr lang="ar-KW" sz="3000" dirty="0" smtClean="0">
              <a:solidFill>
                <a:schemeClr val="tx2"/>
              </a:solidFill>
              <a:latin typeface="Calibri" pitchFamily="34" charset="0"/>
            </a:endParaRPr>
          </a:p>
          <a:p>
            <a:pPr marL="0" indent="0" algn="just" rtl="1">
              <a:buNone/>
            </a:pPr>
            <a:r>
              <a:rPr lang="ar-KW" sz="2200" b="1" dirty="0" smtClean="0">
                <a:solidFill>
                  <a:schemeClr val="tx2"/>
                </a:solidFill>
                <a:latin typeface="Calibri" pitchFamily="34" charset="0"/>
              </a:rPr>
              <a:t>الإجراء:</a:t>
            </a:r>
            <a:endParaRPr lang="ar-KW" sz="2200" b="1" dirty="0">
              <a:solidFill>
                <a:schemeClr val="tx2"/>
              </a:solidFill>
              <a:latin typeface="Calibri" pitchFamily="34" charset="0"/>
            </a:endParaRPr>
          </a:p>
          <a:p>
            <a:pPr marL="514350" indent="-514350" algn="just" rtl="1">
              <a:buFont typeface="+mj-lt"/>
              <a:buAutoNum type="arabicPeriod"/>
            </a:pPr>
            <a:r>
              <a:rPr lang="ar-KW" sz="2200" dirty="0" smtClean="0">
                <a:solidFill>
                  <a:schemeClr val="tx2"/>
                </a:solidFill>
                <a:latin typeface="Calibri" pitchFamily="34" charset="0"/>
              </a:rPr>
              <a:t>الإفصاح </a:t>
            </a:r>
            <a:r>
              <a:rPr lang="ar-KW" sz="2200" dirty="0">
                <a:solidFill>
                  <a:schemeClr val="tx2"/>
                </a:solidFill>
                <a:latin typeface="Calibri" pitchFamily="34" charset="0"/>
              </a:rPr>
              <a:t>من خلال تعبئة النموذج عن زيادة نسبة الملكية، بحد أقصى </a:t>
            </a:r>
            <a:r>
              <a:rPr lang="ar-KW" sz="2200" dirty="0" smtClean="0">
                <a:solidFill>
                  <a:schemeClr val="tx2"/>
                </a:solidFill>
                <a:latin typeface="Calibri" pitchFamily="34" charset="0"/>
              </a:rPr>
              <a:t>2% </a:t>
            </a:r>
            <a:r>
              <a:rPr lang="ar-KW" sz="2200" dirty="0">
                <a:solidFill>
                  <a:schemeClr val="tx2"/>
                </a:solidFill>
                <a:latin typeface="Calibri" pitchFamily="34" charset="0"/>
              </a:rPr>
              <a:t>من رأس مال الشركة محل العرض</a:t>
            </a:r>
            <a:r>
              <a:rPr lang="ar-KW" sz="2200" dirty="0"/>
              <a:t>. </a:t>
            </a:r>
          </a:p>
          <a:p>
            <a:pPr marL="457200" lvl="0" indent="-457200" algn="r" rtl="1">
              <a:buFont typeface="+mj-lt"/>
              <a:buAutoNum type="arabicPeriod"/>
            </a:pPr>
            <a:r>
              <a:rPr lang="ar-KW" sz="2200" dirty="0" smtClean="0">
                <a:solidFill>
                  <a:schemeClr val="tx2"/>
                </a:solidFill>
                <a:latin typeface="Calibri" pitchFamily="34" charset="0"/>
              </a:rPr>
              <a:t>الإفصاح </a:t>
            </a:r>
            <a:r>
              <a:rPr lang="ar-KW" sz="2200" dirty="0">
                <a:solidFill>
                  <a:schemeClr val="tx2"/>
                </a:solidFill>
                <a:latin typeface="Calibri" pitchFamily="34" charset="0"/>
              </a:rPr>
              <a:t>من خلال تعبئة النموذج عن </a:t>
            </a:r>
            <a:r>
              <a:rPr lang="ar-KW" sz="2200" b="1" u="sng" dirty="0">
                <a:solidFill>
                  <a:schemeClr val="tx2"/>
                </a:solidFill>
                <a:latin typeface="Calibri" pitchFamily="34" charset="0"/>
              </a:rPr>
              <a:t>تجاوز</a:t>
            </a:r>
            <a:r>
              <a:rPr lang="ar-KW" sz="2200" dirty="0">
                <a:solidFill>
                  <a:schemeClr val="tx2"/>
                </a:solidFill>
                <a:latin typeface="Calibri" pitchFamily="34" charset="0"/>
              </a:rPr>
              <a:t> نسبة البيع، بحد أقصى </a:t>
            </a:r>
            <a:r>
              <a:rPr lang="ar-KW" sz="2200" dirty="0" smtClean="0">
                <a:solidFill>
                  <a:schemeClr val="tx2"/>
                </a:solidFill>
                <a:latin typeface="Calibri" pitchFamily="34" charset="0"/>
              </a:rPr>
              <a:t>2% </a:t>
            </a:r>
            <a:r>
              <a:rPr lang="ar-KW" sz="2200" dirty="0">
                <a:solidFill>
                  <a:schemeClr val="tx2"/>
                </a:solidFill>
                <a:latin typeface="Calibri" pitchFamily="34" charset="0"/>
              </a:rPr>
              <a:t>من رأس مال الشركة محل العرض، على أن تحتسب نسبة الزيادة من بداية السنة الميلادية.</a:t>
            </a:r>
            <a:endParaRPr lang="en-US" sz="2200" dirty="0">
              <a:solidFill>
                <a:schemeClr val="tx2"/>
              </a:solidFill>
              <a:latin typeface="Calibri" pitchFamily="34" charset="0"/>
            </a:endParaRPr>
          </a:p>
          <a:p>
            <a:pPr marL="0" indent="0" algn="just" rtl="1">
              <a:buNone/>
            </a:pPr>
            <a:endParaRPr lang="ar-KW" sz="2200" b="1" dirty="0" smtClean="0">
              <a:solidFill>
                <a:schemeClr val="tx2"/>
              </a:solidFill>
              <a:latin typeface="Calibri" pitchFamily="34" charset="0"/>
            </a:endParaRPr>
          </a:p>
          <a:p>
            <a:pPr marL="0" indent="0" algn="just" rtl="1">
              <a:buNone/>
            </a:pPr>
            <a:r>
              <a:rPr lang="ar-KW" sz="2200" b="1" dirty="0" smtClean="0">
                <a:solidFill>
                  <a:schemeClr val="tx2"/>
                </a:solidFill>
                <a:latin typeface="Calibri" pitchFamily="34" charset="0"/>
              </a:rPr>
              <a:t>علماً </a:t>
            </a:r>
            <a:r>
              <a:rPr lang="ar-KW" sz="2200" b="1" dirty="0">
                <a:solidFill>
                  <a:schemeClr val="tx2"/>
                </a:solidFill>
                <a:latin typeface="Calibri" pitchFamily="34" charset="0"/>
              </a:rPr>
              <a:t>أنه بعد عملية الشراء لا تنطبق أحكام التعليمات للملكيات التي تفوق الـ 50% على المسيطر </a:t>
            </a:r>
            <a:r>
              <a:rPr lang="ar-KW" sz="2200" b="1" u="sng" dirty="0">
                <a:solidFill>
                  <a:schemeClr val="tx2"/>
                </a:solidFill>
                <a:latin typeface="Calibri" pitchFamily="34" charset="0"/>
              </a:rPr>
              <a:t>إلا بعد انتهاء السنة الميلادية وتقديم نموذج جديد. </a:t>
            </a:r>
            <a:endParaRPr lang="en-US" sz="2200" b="1" u="sng" dirty="0">
              <a:solidFill>
                <a:schemeClr val="tx2"/>
              </a:solidFill>
              <a:latin typeface="Calibri" pitchFamily="34" charset="0"/>
            </a:endParaRPr>
          </a:p>
          <a:p>
            <a:pPr marL="0" indent="0" algn="just" rtl="1">
              <a:buNone/>
            </a:pPr>
            <a:endParaRPr lang="en-US" sz="2200" b="1" dirty="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32</a:t>
            </a:fld>
            <a:endParaRPr lang="en-GB">
              <a:solidFill>
                <a:prstClr val="black">
                  <a:tint val="75000"/>
                </a:prstClr>
              </a:solidFill>
            </a:endParaRPr>
          </a:p>
        </p:txBody>
      </p:sp>
      <p:graphicFrame>
        <p:nvGraphicFramePr>
          <p:cNvPr id="20" name="Table 19"/>
          <p:cNvGraphicFramePr>
            <a:graphicFrameLocks noGrp="1"/>
          </p:cNvGraphicFramePr>
          <p:nvPr>
            <p:extLst>
              <p:ext uri="{D42A27DB-BD31-4B8C-83A1-F6EECF244321}">
                <p14:modId xmlns:p14="http://schemas.microsoft.com/office/powerpoint/2010/main" val="2585566814"/>
              </p:ext>
            </p:extLst>
          </p:nvPr>
        </p:nvGraphicFramePr>
        <p:xfrm>
          <a:off x="2339752" y="1628800"/>
          <a:ext cx="4942334" cy="936104"/>
        </p:xfrm>
        <a:graphic>
          <a:graphicData uri="http://schemas.openxmlformats.org/drawingml/2006/table">
            <a:tbl>
              <a:tblPr rtl="1" firstRow="1" firstCol="1" bandRow="1"/>
              <a:tblGrid>
                <a:gridCol w="1943614"/>
                <a:gridCol w="1554892"/>
                <a:gridCol w="1443828"/>
              </a:tblGrid>
              <a:tr h="536444">
                <a:tc>
                  <a:txBody>
                    <a:bodyPr/>
                    <a:lstStyle/>
                    <a:p>
                      <a:pPr marL="0" marR="0" algn="ctr" rtl="1">
                        <a:lnSpc>
                          <a:spcPct val="115000"/>
                        </a:lnSpc>
                        <a:spcBef>
                          <a:spcPts val="0"/>
                        </a:spcBef>
                        <a:spcAft>
                          <a:spcPts val="0"/>
                        </a:spcAft>
                      </a:pPr>
                      <a:r>
                        <a:rPr lang="ar-KW" sz="1400" b="1" dirty="0">
                          <a:effectLst/>
                          <a:latin typeface="Calibri"/>
                          <a:ea typeface="Calibri"/>
                          <a:cs typeface="Sakkal Majalla"/>
                        </a:rPr>
                        <a:t>نسبة المسيطر في بداية السنة الميلادية</a:t>
                      </a:r>
                      <a:endParaRPr lang="en-US" sz="1100" dirty="0">
                        <a:effectLst/>
                        <a:latin typeface="Calibri"/>
                        <a:ea typeface="Calibri"/>
                        <a:cs typeface="Arial"/>
                      </a:endParaRPr>
                    </a:p>
                  </a:txBody>
                  <a:tcPr marL="68580" marR="68580" marT="0" marB="0" anchor="ctr">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rgbClr val="D9D9D9"/>
                    </a:solidFill>
                  </a:tcPr>
                </a:tc>
                <a:tc>
                  <a:txBody>
                    <a:bodyPr/>
                    <a:lstStyle/>
                    <a:p>
                      <a:pPr marL="0" marR="0" algn="ctr" rtl="1">
                        <a:lnSpc>
                          <a:spcPct val="115000"/>
                        </a:lnSpc>
                        <a:spcBef>
                          <a:spcPts val="0"/>
                        </a:spcBef>
                        <a:spcAft>
                          <a:spcPts val="0"/>
                        </a:spcAft>
                      </a:pPr>
                      <a:r>
                        <a:rPr lang="ar-KW" sz="1400" b="1" dirty="0">
                          <a:effectLst/>
                          <a:latin typeface="Calibri"/>
                          <a:ea typeface="Calibri"/>
                          <a:cs typeface="Sakkal Majalla"/>
                        </a:rPr>
                        <a:t>نسبة الشراء المسموحة</a:t>
                      </a:r>
                      <a:endParaRPr lang="en-US" sz="1100" dirty="0">
                        <a:effectLst/>
                        <a:latin typeface="Calibri"/>
                        <a:ea typeface="Calibri"/>
                        <a:cs typeface="Arial"/>
                      </a:endParaRPr>
                    </a:p>
                  </a:txBody>
                  <a:tcPr marL="68580" marR="68580" marT="0" marB="0" anchor="ctr">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rgbClr val="D9D9D9"/>
                    </a:solidFill>
                  </a:tcPr>
                </a:tc>
                <a:tc>
                  <a:txBody>
                    <a:bodyPr/>
                    <a:lstStyle/>
                    <a:p>
                      <a:pPr marL="0" marR="0" algn="ctr" rtl="1">
                        <a:lnSpc>
                          <a:spcPct val="115000"/>
                        </a:lnSpc>
                        <a:spcBef>
                          <a:spcPts val="0"/>
                        </a:spcBef>
                        <a:spcAft>
                          <a:spcPts val="0"/>
                        </a:spcAft>
                      </a:pPr>
                      <a:r>
                        <a:rPr lang="ar-KW" sz="1400" b="1">
                          <a:effectLst/>
                          <a:latin typeface="Calibri"/>
                          <a:ea typeface="Calibri"/>
                          <a:cs typeface="Sakkal Majalla"/>
                        </a:rPr>
                        <a:t>نسبة البيع المسموحة</a:t>
                      </a:r>
                      <a:endParaRPr lang="en-US" sz="1100">
                        <a:effectLst/>
                        <a:latin typeface="Calibri"/>
                        <a:ea typeface="Calibri"/>
                        <a:cs typeface="Arial"/>
                      </a:endParaRPr>
                    </a:p>
                  </a:txBody>
                  <a:tcPr marL="68580" marR="68580" marT="0" marB="0" anchor="ctr">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rgbClr val="D9D9D9"/>
                    </a:solidFill>
                  </a:tcPr>
                </a:tc>
              </a:tr>
              <a:tr h="399660">
                <a:tc>
                  <a:txBody>
                    <a:bodyPr/>
                    <a:lstStyle/>
                    <a:p>
                      <a:pPr marL="0" marR="0" algn="ctr" rtl="1">
                        <a:lnSpc>
                          <a:spcPct val="115000"/>
                        </a:lnSpc>
                        <a:spcBef>
                          <a:spcPts val="0"/>
                        </a:spcBef>
                        <a:spcAft>
                          <a:spcPts val="0"/>
                        </a:spcAft>
                      </a:pPr>
                      <a:r>
                        <a:rPr lang="ar-KW" sz="1400" b="1" dirty="0" smtClean="0">
                          <a:effectLst/>
                          <a:latin typeface="Calibri"/>
                          <a:ea typeface="Calibri"/>
                          <a:cs typeface="Sakkal Majalla"/>
                        </a:rPr>
                        <a:t>49%</a:t>
                      </a:r>
                      <a:endParaRPr lang="en-US" sz="1100" dirty="0">
                        <a:effectLst/>
                        <a:latin typeface="Calibri"/>
                        <a:ea typeface="Calibri"/>
                        <a:cs typeface="Arial"/>
                      </a:endParaRPr>
                    </a:p>
                  </a:txBody>
                  <a:tcPr marL="68580" marR="68580"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KW" sz="1400" dirty="0" smtClean="0">
                          <a:effectLst/>
                          <a:latin typeface="Calibri"/>
                          <a:ea typeface="Calibri"/>
                          <a:cs typeface="Sakkal Majalla"/>
                        </a:rPr>
                        <a:t>2%</a:t>
                      </a:r>
                      <a:endParaRPr lang="en-US" sz="1100" dirty="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KW" sz="1400" dirty="0" smtClean="0">
                          <a:effectLst/>
                          <a:latin typeface="Calibri"/>
                          <a:ea typeface="Calibri"/>
                          <a:cs typeface="Sakkal Majalla"/>
                        </a:rPr>
                        <a:t>2%</a:t>
                      </a:r>
                      <a:endParaRPr lang="en-US" sz="2000" b="1" dirty="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6387994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6064" y="2463031"/>
            <a:ext cx="7772400" cy="1470025"/>
          </a:xfrm>
        </p:spPr>
        <p:txBody>
          <a:bodyPr>
            <a:normAutofit/>
          </a:bodyPr>
          <a:lstStyle/>
          <a:p>
            <a:pPr rtl="1"/>
            <a:r>
              <a:rPr lang="ar-KW" sz="6600" b="1" dirty="0" smtClean="0">
                <a:solidFill>
                  <a:srgbClr val="8C8A26"/>
                </a:solidFill>
                <a:cs typeface="+mn-cs"/>
              </a:rPr>
              <a:t>شــكــراً</a:t>
            </a:r>
            <a:endParaRPr lang="en-GB" sz="6600" dirty="0"/>
          </a:p>
        </p:txBody>
      </p:sp>
      <p:pic>
        <p:nvPicPr>
          <p:cNvPr id="6" name="Picture 5" descr="Picture 3.png"/>
          <p:cNvPicPr>
            <a:picLocks noChangeAspect="1"/>
          </p:cNvPicPr>
          <p:nvPr/>
        </p:nvPicPr>
        <p:blipFill rotWithShape="1">
          <a:blip r:embed="rId3"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8473866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fontScale="90000"/>
          </a:bodyPr>
          <a:lstStyle/>
          <a:p>
            <a:pPr lvl="0" algn="r" rtl="1"/>
            <a:r>
              <a:rPr lang="ar-KW" sz="3800" b="1" dirty="0" smtClean="0">
                <a:solidFill>
                  <a:srgbClr val="FF0000"/>
                </a:solidFill>
                <a:latin typeface="Calibri" pitchFamily="34" charset="0"/>
              </a:rPr>
              <a:t/>
            </a:r>
            <a:br>
              <a:rPr lang="ar-KW" sz="3800" b="1" dirty="0" smtClean="0">
                <a:solidFill>
                  <a:srgbClr val="FF0000"/>
                </a:solidFill>
                <a:latin typeface="Calibri" pitchFamily="34" charset="0"/>
              </a:rPr>
            </a:br>
            <a:r>
              <a:rPr lang="ar-KW" sz="3800" b="1" dirty="0" smtClean="0">
                <a:solidFill>
                  <a:srgbClr val="FF0000"/>
                </a:solidFill>
                <a:latin typeface="Calibri" pitchFamily="34" charset="0"/>
              </a:rPr>
              <a:t>أسباب </a:t>
            </a:r>
            <a:r>
              <a:rPr lang="ar-KW" sz="3800" b="1" dirty="0">
                <a:solidFill>
                  <a:srgbClr val="FF0000"/>
                </a:solidFill>
                <a:latin typeface="Calibri" pitchFamily="34" charset="0"/>
              </a:rPr>
              <a:t>تنظيم </a:t>
            </a:r>
            <a:r>
              <a:rPr lang="ar-KW" sz="3800" b="1" dirty="0" smtClean="0">
                <a:solidFill>
                  <a:srgbClr val="FF0000"/>
                </a:solidFill>
                <a:latin typeface="Calibri" pitchFamily="34" charset="0"/>
              </a:rPr>
              <a:t>عملية </a:t>
            </a:r>
            <a:r>
              <a:rPr lang="ar-KW" sz="3800" b="1" dirty="0">
                <a:solidFill>
                  <a:srgbClr val="FF0000"/>
                </a:solidFill>
                <a:latin typeface="Calibri" pitchFamily="34" charset="0"/>
              </a:rPr>
              <a:t>تداول المسيطر:</a:t>
            </a:r>
            <a:br>
              <a:rPr lang="ar-KW" sz="3800" b="1" dirty="0">
                <a:solidFill>
                  <a:srgbClr val="FF0000"/>
                </a:solidFill>
                <a:latin typeface="Calibri" pitchFamily="34" charset="0"/>
              </a:rPr>
            </a:br>
            <a:endParaRPr lang="en-US" sz="3800" dirty="0">
              <a:solidFill>
                <a:schemeClr val="tx2"/>
              </a:solidFill>
            </a:endParaRPr>
          </a:p>
        </p:txBody>
      </p:sp>
      <p:sp>
        <p:nvSpPr>
          <p:cNvPr id="3" name="Content Placeholder 2"/>
          <p:cNvSpPr>
            <a:spLocks noGrp="1"/>
          </p:cNvSpPr>
          <p:nvPr>
            <p:ph idx="1"/>
          </p:nvPr>
        </p:nvSpPr>
        <p:spPr>
          <a:xfrm>
            <a:off x="419100" y="1268760"/>
            <a:ext cx="8229600" cy="4885402"/>
          </a:xfrm>
        </p:spPr>
        <p:txBody>
          <a:bodyPr>
            <a:noAutofit/>
          </a:bodyPr>
          <a:lstStyle/>
          <a:p>
            <a:pPr marL="0" lvl="0" indent="0" algn="r" rtl="1">
              <a:buNone/>
            </a:pPr>
            <a:endParaRPr lang="ar-KW" sz="500" b="1" dirty="0">
              <a:solidFill>
                <a:srgbClr val="FF0000"/>
              </a:solidFill>
              <a:latin typeface="Calibri" pitchFamily="34" charset="0"/>
            </a:endParaRPr>
          </a:p>
          <a:p>
            <a:pPr marL="514350" indent="-514350" algn="just" rtl="1">
              <a:buFont typeface="+mj-lt"/>
              <a:buAutoNum type="arabicPeriod"/>
            </a:pPr>
            <a:r>
              <a:rPr lang="ar-KW" sz="3500" dirty="0" smtClean="0">
                <a:solidFill>
                  <a:schemeClr val="tx2"/>
                </a:solidFill>
                <a:latin typeface="Calibri" pitchFamily="34" charset="0"/>
              </a:rPr>
              <a:t>معالجة وضع المجاميع </a:t>
            </a:r>
            <a:r>
              <a:rPr lang="ar-KW" sz="3500" dirty="0">
                <a:solidFill>
                  <a:schemeClr val="tx2"/>
                </a:solidFill>
                <a:latin typeface="Calibri" pitchFamily="34" charset="0"/>
              </a:rPr>
              <a:t>المسيطرة ما قبل صدور القانون رقم 7 لسنة </a:t>
            </a:r>
            <a:r>
              <a:rPr lang="ar-KW" sz="3500" dirty="0" smtClean="0">
                <a:solidFill>
                  <a:schemeClr val="tx2"/>
                </a:solidFill>
                <a:latin typeface="Calibri" pitchFamily="34" charset="0"/>
              </a:rPr>
              <a:t>2010</a:t>
            </a:r>
            <a:r>
              <a:rPr lang="en-US" sz="3500" dirty="0" smtClean="0">
                <a:solidFill>
                  <a:schemeClr val="tx2"/>
                </a:solidFill>
                <a:latin typeface="Calibri" pitchFamily="34" charset="0"/>
              </a:rPr>
              <a:t> </a:t>
            </a:r>
            <a:r>
              <a:rPr lang="ar-KW" sz="3500" dirty="0" smtClean="0">
                <a:solidFill>
                  <a:schemeClr val="tx2"/>
                </a:solidFill>
                <a:latin typeface="Calibri" pitchFamily="34" charset="0"/>
              </a:rPr>
              <a:t> </a:t>
            </a:r>
            <a:r>
              <a:rPr lang="ar-KW" sz="3500" dirty="0">
                <a:solidFill>
                  <a:schemeClr val="tx2"/>
                </a:solidFill>
                <a:latin typeface="Calibri" pitchFamily="34" charset="0"/>
              </a:rPr>
              <a:t>أو المسيطر الذي سبق له تقديم استحواذ أثناء سريان القانون المذكور.</a:t>
            </a:r>
            <a:endParaRPr lang="en-US" sz="3500" dirty="0">
              <a:solidFill>
                <a:schemeClr val="tx2"/>
              </a:solidFill>
              <a:latin typeface="Calibri" pitchFamily="34" charset="0"/>
            </a:endParaRPr>
          </a:p>
          <a:p>
            <a:pPr marL="514350" indent="-514350" algn="just" rtl="1">
              <a:buFont typeface="+mj-lt"/>
              <a:buAutoNum type="arabicPeriod"/>
            </a:pPr>
            <a:endParaRPr lang="ar-KW" sz="1000" dirty="0">
              <a:solidFill>
                <a:schemeClr val="tx2"/>
              </a:solidFill>
              <a:latin typeface="Calibri" pitchFamily="34" charset="0"/>
            </a:endParaRPr>
          </a:p>
          <a:p>
            <a:pPr marL="514350" indent="-514350" algn="just" rtl="1">
              <a:buFont typeface="+mj-lt"/>
              <a:buAutoNum type="arabicPeriod"/>
            </a:pPr>
            <a:r>
              <a:rPr lang="ar-KW" sz="3500" dirty="0" smtClean="0">
                <a:solidFill>
                  <a:schemeClr val="tx2"/>
                </a:solidFill>
                <a:latin typeface="Calibri" pitchFamily="34" charset="0"/>
              </a:rPr>
              <a:t>معالجة حالة</a:t>
            </a:r>
            <a:r>
              <a:rPr lang="ar-KW" sz="3500" u="sng" dirty="0" smtClean="0">
                <a:solidFill>
                  <a:schemeClr val="tx2"/>
                </a:solidFill>
                <a:latin typeface="Calibri" pitchFamily="34" charset="0"/>
              </a:rPr>
              <a:t> الحظر </a:t>
            </a:r>
            <a:r>
              <a:rPr lang="ar-KW" sz="3500" u="sng" dirty="0">
                <a:solidFill>
                  <a:schemeClr val="tx2"/>
                </a:solidFill>
                <a:latin typeface="Calibri" pitchFamily="34" charset="0"/>
              </a:rPr>
              <a:t>التام </a:t>
            </a:r>
            <a:r>
              <a:rPr lang="ar-KW" sz="3500" dirty="0">
                <a:solidFill>
                  <a:schemeClr val="tx2"/>
                </a:solidFill>
                <a:latin typeface="Calibri" pitchFamily="34" charset="0"/>
              </a:rPr>
              <a:t>على عملية شراء المسيطر لأسهم الشركات </a:t>
            </a:r>
            <a:r>
              <a:rPr lang="ar-KW" sz="3500" dirty="0" smtClean="0">
                <a:solidFill>
                  <a:schemeClr val="tx2"/>
                </a:solidFill>
                <a:latin typeface="Calibri" pitchFamily="34" charset="0"/>
              </a:rPr>
              <a:t>المدرجة، وحالة </a:t>
            </a:r>
            <a:r>
              <a:rPr lang="ar-KW" sz="3500" u="sng" dirty="0" smtClean="0">
                <a:solidFill>
                  <a:schemeClr val="tx2"/>
                </a:solidFill>
                <a:latin typeface="Calibri" pitchFamily="34" charset="0"/>
              </a:rPr>
              <a:t>السماح الشامل</a:t>
            </a:r>
            <a:r>
              <a:rPr lang="ar-KW" sz="3500" dirty="0" smtClean="0">
                <a:solidFill>
                  <a:schemeClr val="tx2"/>
                </a:solidFill>
                <a:latin typeface="Calibri" pitchFamily="34" charset="0"/>
              </a:rPr>
              <a:t> لعملية </a:t>
            </a:r>
            <a:r>
              <a:rPr lang="ar-KW" sz="3500" dirty="0">
                <a:solidFill>
                  <a:schemeClr val="tx2"/>
                </a:solidFill>
                <a:latin typeface="Calibri" pitchFamily="34" charset="0"/>
              </a:rPr>
              <a:t>بيع المسيطر لأسهم الشركات </a:t>
            </a:r>
            <a:r>
              <a:rPr lang="ar-KW" sz="3500" dirty="0" smtClean="0">
                <a:solidFill>
                  <a:schemeClr val="tx2"/>
                </a:solidFill>
                <a:latin typeface="Calibri" pitchFamily="34" charset="0"/>
              </a:rPr>
              <a:t>المدرجة.</a:t>
            </a:r>
            <a:endParaRPr lang="en-US" sz="3500" dirty="0" smtClean="0">
              <a:solidFill>
                <a:schemeClr val="tx2"/>
              </a:solidFill>
              <a:latin typeface="Calibri" pitchFamily="34" charset="0"/>
            </a:endParaRPr>
          </a:p>
          <a:p>
            <a:pPr marL="514350" indent="-514350" algn="just" rtl="1">
              <a:buFont typeface="+mj-lt"/>
              <a:buAutoNum type="arabicPeriod"/>
            </a:pPr>
            <a:endParaRPr lang="ar-KW" sz="1000" dirty="0">
              <a:solidFill>
                <a:schemeClr val="tx2"/>
              </a:solidFill>
              <a:latin typeface="Calibri" pitchFamily="34" charset="0"/>
            </a:endParaRPr>
          </a:p>
          <a:p>
            <a:pPr marL="514350" indent="-514350" algn="just" rtl="1">
              <a:buFont typeface="+mj-lt"/>
              <a:buAutoNum type="arabicPeriod"/>
            </a:pPr>
            <a:r>
              <a:rPr lang="ar-KW" sz="3500" dirty="0" smtClean="0">
                <a:solidFill>
                  <a:schemeClr val="tx2"/>
                </a:solidFill>
                <a:latin typeface="Calibri" pitchFamily="34" charset="0"/>
              </a:rPr>
              <a:t>إعطاء المسيطر </a:t>
            </a:r>
            <a:r>
              <a:rPr lang="ar-KW" sz="3500" smtClean="0">
                <a:solidFill>
                  <a:schemeClr val="tx2"/>
                </a:solidFill>
                <a:latin typeface="Calibri" pitchFamily="34" charset="0"/>
              </a:rPr>
              <a:t>حق تداول </a:t>
            </a:r>
            <a:r>
              <a:rPr lang="ar-KW" sz="3500" dirty="0" smtClean="0">
                <a:solidFill>
                  <a:schemeClr val="tx2"/>
                </a:solidFill>
                <a:latin typeface="Calibri" pitchFamily="34" charset="0"/>
              </a:rPr>
              <a:t>بالسهم.</a:t>
            </a:r>
            <a:endParaRPr lang="en-US" sz="3500" dirty="0" smtClean="0">
              <a:solidFill>
                <a:schemeClr val="tx2"/>
              </a:solidFill>
              <a:latin typeface="Calibri" pitchFamily="34" charset="0"/>
            </a:endParaRPr>
          </a:p>
          <a:p>
            <a:pPr marL="514350" indent="-514350" algn="just" rtl="1">
              <a:buFont typeface="+mj-lt"/>
              <a:buAutoNum type="arabicPeriod"/>
            </a:pPr>
            <a:endParaRPr lang="ar-KW" sz="2800" dirty="0">
              <a:solidFill>
                <a:schemeClr val="tx2"/>
              </a:solidFill>
              <a:latin typeface="Calibri" pitchFamily="34" charset="0"/>
            </a:endParaRPr>
          </a:p>
          <a:p>
            <a:pPr marL="0" indent="0" algn="r" rtl="1" fontAlgn="base">
              <a:spcBef>
                <a:spcPct val="0"/>
              </a:spcBef>
              <a:spcAft>
                <a:spcPts val="600"/>
              </a:spcAft>
              <a:buNone/>
            </a:pPr>
            <a:endParaRPr lang="ar-KW" sz="2700" dirty="0" smtClean="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4</a:t>
            </a:fld>
            <a:endParaRPr lang="en-GB"/>
          </a:p>
        </p:txBody>
      </p:sp>
    </p:spTree>
    <p:extLst>
      <p:ext uri="{BB962C8B-B14F-4D97-AF65-F5344CB8AC3E}">
        <p14:creationId xmlns:p14="http://schemas.microsoft.com/office/powerpoint/2010/main" val="38403152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dirty="0">
              <a:solidFill>
                <a:schemeClr val="tx2"/>
              </a:solidFill>
            </a:endParaRPr>
          </a:p>
        </p:txBody>
      </p:sp>
      <p:sp>
        <p:nvSpPr>
          <p:cNvPr id="3" name="Content Placeholder 2"/>
          <p:cNvSpPr>
            <a:spLocks noGrp="1"/>
          </p:cNvSpPr>
          <p:nvPr>
            <p:ph idx="1"/>
          </p:nvPr>
        </p:nvSpPr>
        <p:spPr>
          <a:xfrm>
            <a:off x="419100" y="1412776"/>
            <a:ext cx="8229600" cy="4525963"/>
          </a:xfrm>
        </p:spPr>
        <p:txBody>
          <a:bodyPr>
            <a:noAutofit/>
          </a:bodyPr>
          <a:lstStyle/>
          <a:p>
            <a:pPr marL="0" indent="0" algn="just" rtl="1">
              <a:buNone/>
            </a:pPr>
            <a:endParaRPr lang="ar-KW" sz="800" dirty="0" smtClean="0">
              <a:solidFill>
                <a:srgbClr val="1F497D"/>
              </a:solidFill>
              <a:latin typeface="Calibri" pitchFamily="34" charset="0"/>
            </a:endParaRPr>
          </a:p>
          <a:p>
            <a:pPr marL="0" indent="0" algn="just" rtl="1">
              <a:buNone/>
            </a:pPr>
            <a:r>
              <a:rPr lang="ar-KW" sz="4000" dirty="0" smtClean="0">
                <a:solidFill>
                  <a:srgbClr val="1F497D"/>
                </a:solidFill>
                <a:latin typeface="Calibri" pitchFamily="34" charset="0"/>
              </a:rPr>
              <a:t>تسري </a:t>
            </a:r>
            <a:r>
              <a:rPr lang="ar-KW" sz="4000" dirty="0">
                <a:solidFill>
                  <a:srgbClr val="1F497D"/>
                </a:solidFill>
                <a:latin typeface="Calibri" pitchFamily="34" charset="0"/>
              </a:rPr>
              <a:t>أحكام </a:t>
            </a:r>
            <a:r>
              <a:rPr lang="ar-KW" sz="4000" b="1" dirty="0" smtClean="0">
                <a:solidFill>
                  <a:srgbClr val="1F497D"/>
                </a:solidFill>
                <a:latin typeface="Calibri" pitchFamily="34" charset="0"/>
              </a:rPr>
              <a:t>تعليمات </a:t>
            </a:r>
            <a:r>
              <a:rPr lang="ar-KW" sz="4000" b="1" dirty="0">
                <a:solidFill>
                  <a:srgbClr val="1F497D"/>
                </a:solidFill>
                <a:latin typeface="Calibri" pitchFamily="34" charset="0"/>
              </a:rPr>
              <a:t>هيئة أسواق </a:t>
            </a:r>
            <a:r>
              <a:rPr lang="ar-KW" sz="4000" b="1" dirty="0" smtClean="0">
                <a:solidFill>
                  <a:srgbClr val="1F497D"/>
                </a:solidFill>
                <a:latin typeface="Calibri" pitchFamily="34" charset="0"/>
              </a:rPr>
              <a:t>المال</a:t>
            </a:r>
            <a:r>
              <a:rPr lang="ar-KW" sz="4000" b="1" dirty="0">
                <a:solidFill>
                  <a:srgbClr val="1F497D"/>
                </a:solidFill>
                <a:latin typeface="Calibri" pitchFamily="34" charset="0"/>
              </a:rPr>
              <a:t> </a:t>
            </a:r>
            <a:r>
              <a:rPr lang="ar-KW" sz="4000" b="1" dirty="0" smtClean="0">
                <a:solidFill>
                  <a:srgbClr val="1F497D"/>
                </a:solidFill>
                <a:latin typeface="Calibri" pitchFamily="34" charset="0"/>
              </a:rPr>
              <a:t>بشأن نسبة </a:t>
            </a:r>
            <a:r>
              <a:rPr lang="ar-KW" sz="4000" b="1" dirty="0">
                <a:solidFill>
                  <a:srgbClr val="1F497D"/>
                </a:solidFill>
                <a:latin typeface="Calibri" pitchFamily="34" charset="0"/>
              </a:rPr>
              <a:t>التداول المسموح بها </a:t>
            </a:r>
            <a:r>
              <a:rPr lang="ar-KW" sz="4000" b="1" dirty="0" smtClean="0">
                <a:solidFill>
                  <a:srgbClr val="1F497D"/>
                </a:solidFill>
                <a:latin typeface="Calibri" pitchFamily="34" charset="0"/>
              </a:rPr>
              <a:t>للمسيطر</a:t>
            </a:r>
            <a:r>
              <a:rPr lang="ar-KW" sz="4000" dirty="0" smtClean="0">
                <a:solidFill>
                  <a:srgbClr val="1F497D"/>
                </a:solidFill>
                <a:latin typeface="Calibri" pitchFamily="34" charset="0"/>
              </a:rPr>
              <a:t>على </a:t>
            </a:r>
            <a:r>
              <a:rPr lang="ar-KW" sz="4000" dirty="0">
                <a:solidFill>
                  <a:srgbClr val="1F497D"/>
                </a:solidFill>
                <a:latin typeface="Calibri" pitchFamily="34" charset="0"/>
              </a:rPr>
              <a:t>الملكيات التـي </a:t>
            </a:r>
            <a:r>
              <a:rPr lang="ar-KW" sz="4000" u="sng" dirty="0">
                <a:solidFill>
                  <a:srgbClr val="1F497D"/>
                </a:solidFill>
                <a:latin typeface="Calibri" pitchFamily="34" charset="0"/>
              </a:rPr>
              <a:t>تزيد على 30% </a:t>
            </a:r>
            <a:r>
              <a:rPr lang="ar-KW" sz="4000" dirty="0">
                <a:solidFill>
                  <a:srgbClr val="1F497D"/>
                </a:solidFill>
                <a:latin typeface="Calibri" pitchFamily="34" charset="0"/>
              </a:rPr>
              <a:t>من الأسهم المتمتعة بحق التصويت لشركة مدرجة في بورصة الأوراق المالية.</a:t>
            </a:r>
            <a:endParaRPr lang="en-US" sz="4000" dirty="0">
              <a:solidFill>
                <a:srgbClr val="1F497D"/>
              </a:solidFill>
              <a:latin typeface="Calibri" pitchFamily="34" charset="0"/>
            </a:endParaRPr>
          </a:p>
          <a:p>
            <a:pPr marL="0" lvl="0" indent="0" algn="just" rtl="1">
              <a:buNone/>
            </a:pPr>
            <a:endParaRPr lang="ar-KW" sz="4200" dirty="0" smtClean="0">
              <a:solidFill>
                <a:srgbClr val="1F497D"/>
              </a:solidFill>
              <a:latin typeface="Calibri" pitchFamily="34" charset="0"/>
            </a:endParaRPr>
          </a:p>
          <a:p>
            <a:pPr marL="0" indent="0" algn="r" rtl="1" fontAlgn="base">
              <a:spcBef>
                <a:spcPct val="0"/>
              </a:spcBef>
              <a:spcAft>
                <a:spcPts val="600"/>
              </a:spcAft>
              <a:buNone/>
            </a:pPr>
            <a:endParaRPr lang="ar-KW" sz="2800" dirty="0" smtClean="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5</a:t>
            </a:fld>
            <a:endParaRPr lang="en-GB" dirty="0"/>
          </a:p>
        </p:txBody>
      </p:sp>
    </p:spTree>
    <p:extLst>
      <p:ext uri="{BB962C8B-B14F-4D97-AF65-F5344CB8AC3E}">
        <p14:creationId xmlns:p14="http://schemas.microsoft.com/office/powerpoint/2010/main" val="2290528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a:r>
              <a:rPr lang="ar-KW" b="1" dirty="0">
                <a:solidFill>
                  <a:srgbClr val="FF0000"/>
                </a:solidFill>
                <a:latin typeface="Calibri" pitchFamily="34" charset="0"/>
              </a:rPr>
              <a:t>من هو المسيطر؟: </a:t>
            </a:r>
            <a:endParaRPr lang="en-US" dirty="0">
              <a:solidFill>
                <a:schemeClr val="tx2"/>
              </a:solidFill>
            </a:endParaRPr>
          </a:p>
        </p:txBody>
      </p:sp>
      <p:sp>
        <p:nvSpPr>
          <p:cNvPr id="3" name="Content Placeholder 2"/>
          <p:cNvSpPr>
            <a:spLocks noGrp="1"/>
          </p:cNvSpPr>
          <p:nvPr>
            <p:ph idx="1"/>
          </p:nvPr>
        </p:nvSpPr>
        <p:spPr>
          <a:xfrm>
            <a:off x="419100" y="1412776"/>
            <a:ext cx="8229600" cy="4525963"/>
          </a:xfrm>
        </p:spPr>
        <p:txBody>
          <a:bodyPr>
            <a:noAutofit/>
          </a:bodyPr>
          <a:lstStyle/>
          <a:p>
            <a:pPr algn="just" rtl="1"/>
            <a:r>
              <a:rPr lang="ar-KW" sz="2700" b="1" dirty="0" smtClean="0">
                <a:solidFill>
                  <a:schemeClr val="tx2"/>
                </a:solidFill>
                <a:latin typeface="Calibri" pitchFamily="34" charset="0"/>
              </a:rPr>
              <a:t>المسيطر</a:t>
            </a:r>
            <a:r>
              <a:rPr lang="ar-KW" sz="2700" dirty="0" smtClean="0">
                <a:solidFill>
                  <a:schemeClr val="tx2"/>
                </a:solidFill>
                <a:latin typeface="Calibri" pitchFamily="34" charset="0"/>
              </a:rPr>
              <a:t>: أي شخص، سواءً كان طبيعياً أو اعتبارياً، تحققت لديه نسبة السيطرة على شركة مدرجة في بورصة الأوراق المالية.</a:t>
            </a:r>
            <a:endParaRPr lang="ar-KW" sz="2700" dirty="0">
              <a:solidFill>
                <a:schemeClr val="tx2"/>
              </a:solidFill>
              <a:latin typeface="Calibri" pitchFamily="34" charset="0"/>
            </a:endParaRPr>
          </a:p>
          <a:p>
            <a:pPr algn="just" rtl="1"/>
            <a:r>
              <a:rPr lang="ar-KW" sz="2700" b="1" dirty="0">
                <a:solidFill>
                  <a:schemeClr val="tx2"/>
                </a:solidFill>
                <a:latin typeface="Calibri" pitchFamily="34" charset="0"/>
              </a:rPr>
              <a:t>السيطرة: </a:t>
            </a:r>
            <a:r>
              <a:rPr lang="ar-KW" sz="2700" dirty="0">
                <a:solidFill>
                  <a:schemeClr val="tx2"/>
                </a:solidFill>
                <a:latin typeface="Calibri" pitchFamily="34" charset="0"/>
              </a:rPr>
              <a:t>أي وضع أو اتفاق </a:t>
            </a:r>
            <a:r>
              <a:rPr lang="ar-KW" sz="2700" dirty="0" smtClean="0">
                <a:solidFill>
                  <a:schemeClr val="tx2"/>
                </a:solidFill>
                <a:latin typeface="Calibri" pitchFamily="34" charset="0"/>
              </a:rPr>
              <a:t>أو ملكية </a:t>
            </a:r>
            <a:r>
              <a:rPr lang="ar-KW" sz="2700" dirty="0">
                <a:solidFill>
                  <a:schemeClr val="tx2"/>
                </a:solidFill>
                <a:latin typeface="Calibri" pitchFamily="34" charset="0"/>
              </a:rPr>
              <a:t>أسهم (سواءً كانت ملكية فردية أو ملكية من خلال أطراف تابعة أو متحالفة) تزيد عن 30% من الأسهم المتمتعة بحق التصويت لشركة مدرجة في بورصة الأوراق المالية.</a:t>
            </a:r>
            <a:endParaRPr lang="en-US" sz="2700" dirty="0">
              <a:solidFill>
                <a:schemeClr val="tx2"/>
              </a:solidFill>
              <a:latin typeface="Calibri" pitchFamily="34" charset="0"/>
            </a:endParaRPr>
          </a:p>
          <a:p>
            <a:pPr marL="0" indent="0" algn="r" rtl="1" fontAlgn="auto">
              <a:spcAft>
                <a:spcPts val="0"/>
              </a:spcAft>
              <a:buNone/>
            </a:pPr>
            <a:endParaRPr lang="ar-KW" sz="1000" b="1" dirty="0" smtClean="0">
              <a:solidFill>
                <a:schemeClr val="tx2"/>
              </a:solidFill>
              <a:latin typeface="Calibri" pitchFamily="34" charset="0"/>
            </a:endParaRPr>
          </a:p>
          <a:p>
            <a:pPr marL="0" indent="0" algn="r" rtl="1" fontAlgn="auto">
              <a:spcAft>
                <a:spcPts val="0"/>
              </a:spcAft>
              <a:buNone/>
            </a:pPr>
            <a:r>
              <a:rPr lang="ar-KW" sz="2800" b="1" dirty="0" smtClean="0">
                <a:solidFill>
                  <a:schemeClr val="tx2"/>
                </a:solidFill>
                <a:latin typeface="Calibri" pitchFamily="34" charset="0"/>
              </a:rPr>
              <a:t>تحقق </a:t>
            </a:r>
            <a:r>
              <a:rPr lang="ar-KW" sz="2800" b="1" dirty="0">
                <a:solidFill>
                  <a:schemeClr val="tx2"/>
                </a:solidFill>
                <a:latin typeface="Calibri" pitchFamily="34" charset="0"/>
              </a:rPr>
              <a:t>السيطرة </a:t>
            </a:r>
            <a:r>
              <a:rPr lang="ar-KW" sz="2800" b="1" dirty="0" smtClean="0">
                <a:solidFill>
                  <a:schemeClr val="tx2"/>
                </a:solidFill>
                <a:latin typeface="Calibri" pitchFamily="34" charset="0"/>
              </a:rPr>
              <a:t>وانطباق الاستحواذ </a:t>
            </a:r>
            <a:r>
              <a:rPr lang="ar-KW" sz="2800" b="1" dirty="0">
                <a:solidFill>
                  <a:schemeClr val="tx2"/>
                </a:solidFill>
                <a:latin typeface="Calibri" pitchFamily="34" charset="0"/>
              </a:rPr>
              <a:t>الإلزامي:</a:t>
            </a:r>
          </a:p>
          <a:p>
            <a:pPr marL="0" indent="0" algn="r" rtl="1" fontAlgn="auto">
              <a:spcAft>
                <a:spcPts val="0"/>
              </a:spcAft>
              <a:buNone/>
            </a:pPr>
            <a:endParaRPr lang="ar-KW" sz="3600" dirty="0">
              <a:latin typeface="Sakkal Majalla" pitchFamily="2" charset="-78"/>
              <a:cs typeface="Sakkal Majalla" pitchFamily="2" charset="-78"/>
            </a:endParaRPr>
          </a:p>
          <a:p>
            <a:pPr marL="0" indent="0" algn="r" rtl="1" fontAlgn="auto">
              <a:spcAft>
                <a:spcPts val="0"/>
              </a:spcAft>
              <a:buNone/>
            </a:pPr>
            <a:endParaRPr lang="en-US" sz="3600" b="1" dirty="0">
              <a:latin typeface="Sakkal Majalla" pitchFamily="2" charset="-78"/>
              <a:cs typeface="Sakkal Majalla" pitchFamily="2" charset="-78"/>
            </a:endParaRPr>
          </a:p>
          <a:p>
            <a:pPr marL="3657600" lvl="8" indent="0" algn="r" rtl="1">
              <a:buNone/>
            </a:pPr>
            <a:endParaRPr lang="ar-KW" sz="3600" dirty="0">
              <a:latin typeface="Sakkal Majalla" pitchFamily="2" charset="-78"/>
              <a:cs typeface="Sakkal Majalla" pitchFamily="2" charset="-78"/>
            </a:endParaRPr>
          </a:p>
          <a:p>
            <a:pPr marL="3657600" lvl="8" indent="0" algn="r" rtl="1">
              <a:buNone/>
            </a:pPr>
            <a:endParaRPr lang="ar-KW" sz="3600" dirty="0">
              <a:latin typeface="Sakkal Majalla" pitchFamily="2" charset="-78"/>
              <a:cs typeface="Sakkal Majalla" pitchFamily="2" charset="-78"/>
            </a:endParaRPr>
          </a:p>
          <a:p>
            <a:pPr marL="3657600" lvl="8" indent="0" algn="r" rtl="1">
              <a:buNone/>
            </a:pPr>
            <a:endParaRPr lang="ar-KW" sz="3600" dirty="0">
              <a:latin typeface="Sakkal Majalla" pitchFamily="2" charset="-78"/>
              <a:cs typeface="Sakkal Majalla" pitchFamily="2" charset="-78"/>
            </a:endParaRPr>
          </a:p>
          <a:p>
            <a:pPr marL="0" lvl="0" indent="0" algn="just" rtl="1">
              <a:buNone/>
            </a:pPr>
            <a:endParaRPr lang="ar-KW" sz="4200" dirty="0" smtClean="0">
              <a:solidFill>
                <a:srgbClr val="1F497D"/>
              </a:solidFill>
              <a:latin typeface="Calibri" pitchFamily="34" charset="0"/>
            </a:endParaRPr>
          </a:p>
          <a:p>
            <a:pPr marL="0" indent="0" algn="r" rtl="1" fontAlgn="base">
              <a:spcBef>
                <a:spcPct val="0"/>
              </a:spcBef>
              <a:spcAft>
                <a:spcPts val="600"/>
              </a:spcAft>
              <a:buNone/>
            </a:pPr>
            <a:endParaRPr lang="ar-KW" sz="2800" dirty="0" smtClean="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6</a:t>
            </a:fld>
            <a:endParaRPr lang="en-GB" dirty="0"/>
          </a:p>
        </p:txBody>
      </p:sp>
      <p:cxnSp>
        <p:nvCxnSpPr>
          <p:cNvPr id="10" name="Straight Connector 9"/>
          <p:cNvCxnSpPr/>
          <p:nvPr/>
        </p:nvCxnSpPr>
        <p:spPr>
          <a:xfrm>
            <a:off x="5284321" y="4572903"/>
            <a:ext cx="0" cy="122841"/>
          </a:xfrm>
          <a:prstGeom prst="line">
            <a:avLst/>
          </a:prstGeom>
        </p:spPr>
        <p:style>
          <a:lnRef idx="2">
            <a:schemeClr val="dk1"/>
          </a:lnRef>
          <a:fillRef idx="0">
            <a:schemeClr val="dk1"/>
          </a:fillRef>
          <a:effectRef idx="1">
            <a:schemeClr val="dk1"/>
          </a:effectRef>
          <a:fontRef idx="minor">
            <a:schemeClr val="tx1"/>
          </a:fontRef>
        </p:style>
      </p:cxnSp>
      <p:cxnSp>
        <p:nvCxnSpPr>
          <p:cNvPr id="11" name="Straight Connector 10"/>
          <p:cNvCxnSpPr/>
          <p:nvPr/>
        </p:nvCxnSpPr>
        <p:spPr>
          <a:xfrm>
            <a:off x="3379321" y="4572903"/>
            <a:ext cx="0" cy="122841"/>
          </a:xfrm>
          <a:prstGeom prst="line">
            <a:avLst/>
          </a:prstGeom>
        </p:spPr>
        <p:style>
          <a:lnRef idx="2">
            <a:schemeClr val="dk1"/>
          </a:lnRef>
          <a:fillRef idx="0">
            <a:schemeClr val="dk1"/>
          </a:fillRef>
          <a:effectRef idx="1">
            <a:schemeClr val="dk1"/>
          </a:effectRef>
          <a:fontRef idx="minor">
            <a:schemeClr val="tx1"/>
          </a:fontRef>
        </p:style>
      </p:cxnSp>
      <p:cxnSp>
        <p:nvCxnSpPr>
          <p:cNvPr id="14" name="Straight Connector 13"/>
          <p:cNvCxnSpPr/>
          <p:nvPr/>
        </p:nvCxnSpPr>
        <p:spPr>
          <a:xfrm>
            <a:off x="3381918" y="4576830"/>
            <a:ext cx="0" cy="122841"/>
          </a:xfrm>
          <a:prstGeom prst="line">
            <a:avLst/>
          </a:prstGeom>
        </p:spPr>
        <p:style>
          <a:lnRef idx="2">
            <a:schemeClr val="dk1"/>
          </a:lnRef>
          <a:fillRef idx="0">
            <a:schemeClr val="dk1"/>
          </a:fillRef>
          <a:effectRef idx="1">
            <a:schemeClr val="dk1"/>
          </a:effectRef>
          <a:fontRef idx="minor">
            <a:schemeClr val="tx1"/>
          </a:fontRef>
        </p:style>
      </p:cxnSp>
      <p:sp>
        <p:nvSpPr>
          <p:cNvPr id="15" name="Oval 14"/>
          <p:cNvSpPr/>
          <p:nvPr/>
        </p:nvSpPr>
        <p:spPr>
          <a:xfrm>
            <a:off x="1619672" y="4509120"/>
            <a:ext cx="1152128" cy="882910"/>
          </a:xfrm>
          <a:prstGeom prst="ellipse">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rtl="1">
              <a:lnSpc>
                <a:spcPct val="115000"/>
              </a:lnSpc>
              <a:spcBef>
                <a:spcPts val="0"/>
              </a:spcBef>
              <a:spcAft>
                <a:spcPts val="1000"/>
              </a:spcAft>
            </a:pPr>
            <a:r>
              <a:rPr lang="ar-KW" sz="1350" b="1" dirty="0" smtClean="0">
                <a:effectLst/>
                <a:ea typeface="Calibri"/>
                <a:cs typeface="Arial"/>
              </a:rPr>
              <a:t>30% +</a:t>
            </a:r>
            <a:endParaRPr lang="en-US" sz="1350" b="1" dirty="0">
              <a:effectLst/>
              <a:ea typeface="Calibri"/>
              <a:cs typeface="Arial"/>
            </a:endParaRPr>
          </a:p>
        </p:txBody>
      </p:sp>
      <p:sp>
        <p:nvSpPr>
          <p:cNvPr id="16" name="Oval 15"/>
          <p:cNvSpPr/>
          <p:nvPr/>
        </p:nvSpPr>
        <p:spPr>
          <a:xfrm>
            <a:off x="2979271" y="4634323"/>
            <a:ext cx="781050" cy="710724"/>
          </a:xfrm>
          <a:prstGeom prst="ellipse">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rtl="1">
              <a:lnSpc>
                <a:spcPct val="115000"/>
              </a:lnSpc>
              <a:spcBef>
                <a:spcPts val="0"/>
              </a:spcBef>
              <a:spcAft>
                <a:spcPts val="1000"/>
              </a:spcAft>
            </a:pPr>
            <a:r>
              <a:rPr lang="ar-KW" sz="1350" dirty="0" smtClean="0">
                <a:effectLst/>
                <a:ea typeface="Calibri"/>
                <a:cs typeface="Arial"/>
              </a:rPr>
              <a:t>25%</a:t>
            </a:r>
            <a:endParaRPr lang="en-US" sz="1350" dirty="0">
              <a:effectLst/>
              <a:ea typeface="Calibri"/>
              <a:cs typeface="Arial"/>
            </a:endParaRPr>
          </a:p>
        </p:txBody>
      </p:sp>
      <p:sp>
        <p:nvSpPr>
          <p:cNvPr id="17" name="Oval 16"/>
          <p:cNvSpPr/>
          <p:nvPr/>
        </p:nvSpPr>
        <p:spPr>
          <a:xfrm>
            <a:off x="4848768" y="4638250"/>
            <a:ext cx="781050" cy="710724"/>
          </a:xfrm>
          <a:prstGeom prst="ellipse">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rtl="1">
              <a:lnSpc>
                <a:spcPct val="115000"/>
              </a:lnSpc>
              <a:spcBef>
                <a:spcPts val="0"/>
              </a:spcBef>
              <a:spcAft>
                <a:spcPts val="1000"/>
              </a:spcAft>
            </a:pPr>
            <a:r>
              <a:rPr lang="ar-KW" sz="1350" dirty="0" smtClean="0">
                <a:effectLst/>
                <a:ea typeface="Calibri"/>
                <a:cs typeface="Arial"/>
              </a:rPr>
              <a:t>0%</a:t>
            </a:r>
            <a:endParaRPr lang="en-US" sz="1350" dirty="0">
              <a:effectLst/>
              <a:ea typeface="Calibri"/>
              <a:cs typeface="Arial"/>
            </a:endParaRPr>
          </a:p>
        </p:txBody>
      </p:sp>
      <p:cxnSp>
        <p:nvCxnSpPr>
          <p:cNvPr id="18" name="Straight Arrow Connector 17"/>
          <p:cNvCxnSpPr/>
          <p:nvPr/>
        </p:nvCxnSpPr>
        <p:spPr>
          <a:xfrm flipV="1">
            <a:off x="2257102" y="5112103"/>
            <a:ext cx="0" cy="199614"/>
          </a:xfrm>
          <a:prstGeom prst="straightConnector1">
            <a:avLst/>
          </a:prstGeom>
          <a:ln>
            <a:headEnd w="lg" len="lg"/>
            <a:tailEnd type="arrow"/>
          </a:ln>
        </p:spPr>
        <p:style>
          <a:lnRef idx="2">
            <a:schemeClr val="dk1"/>
          </a:lnRef>
          <a:fillRef idx="0">
            <a:schemeClr val="dk1"/>
          </a:fillRef>
          <a:effectRef idx="1">
            <a:schemeClr val="dk1"/>
          </a:effectRef>
          <a:fontRef idx="minor">
            <a:schemeClr val="tx1"/>
          </a:fontRef>
        </p:style>
      </p:cxnSp>
      <p:sp>
        <p:nvSpPr>
          <p:cNvPr id="19" name="Oval 18"/>
          <p:cNvSpPr/>
          <p:nvPr/>
        </p:nvSpPr>
        <p:spPr>
          <a:xfrm>
            <a:off x="1259632" y="5273012"/>
            <a:ext cx="1946449" cy="1051330"/>
          </a:xfrm>
          <a:prstGeom prst="ellipse">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rtl="1">
              <a:lnSpc>
                <a:spcPct val="115000"/>
              </a:lnSpc>
              <a:spcBef>
                <a:spcPts val="0"/>
              </a:spcBef>
              <a:spcAft>
                <a:spcPts val="1000"/>
              </a:spcAft>
            </a:pPr>
            <a:r>
              <a:rPr lang="ar-KW" sz="2200" dirty="0" smtClean="0">
                <a:effectLst/>
                <a:latin typeface="Sakkal Majalla" pitchFamily="2" charset="-78"/>
                <a:ea typeface="Calibri"/>
                <a:cs typeface="Sakkal Majalla" pitchFamily="2" charset="-78"/>
              </a:rPr>
              <a:t>تحقق </a:t>
            </a:r>
            <a:r>
              <a:rPr lang="ar-KW" sz="2200" b="1" dirty="0">
                <a:solidFill>
                  <a:schemeClr val="tx2"/>
                </a:solidFill>
                <a:latin typeface="Sakkal Majalla" pitchFamily="2" charset="-78"/>
                <a:ea typeface="Calibri"/>
                <a:cs typeface="Sakkal Majalla" pitchFamily="2" charset="-78"/>
              </a:rPr>
              <a:t>السيطرة</a:t>
            </a:r>
            <a:endParaRPr lang="en-US" sz="2200" b="1" dirty="0">
              <a:solidFill>
                <a:schemeClr val="tx2"/>
              </a:solidFill>
              <a:latin typeface="Sakkal Majalla" pitchFamily="2" charset="-78"/>
              <a:ea typeface="Calibri"/>
              <a:cs typeface="Sakkal Majalla" pitchFamily="2" charset="-78"/>
            </a:endParaRPr>
          </a:p>
        </p:txBody>
      </p:sp>
      <p:cxnSp>
        <p:nvCxnSpPr>
          <p:cNvPr id="20" name="Straight Connector 19"/>
          <p:cNvCxnSpPr/>
          <p:nvPr/>
        </p:nvCxnSpPr>
        <p:spPr>
          <a:xfrm flipH="1">
            <a:off x="2232856" y="4581128"/>
            <a:ext cx="3048000" cy="0"/>
          </a:xfrm>
          <a:prstGeom prst="line">
            <a:avLst/>
          </a:prstGeom>
        </p:spPr>
        <p:style>
          <a:lnRef idx="2">
            <a:schemeClr val="dk1"/>
          </a:lnRef>
          <a:fillRef idx="0">
            <a:schemeClr val="dk1"/>
          </a:fillRef>
          <a:effectRef idx="1">
            <a:schemeClr val="dk1"/>
          </a:effectRef>
          <a:fontRef idx="minor">
            <a:schemeClr val="tx1"/>
          </a:fontRef>
        </p:style>
      </p:cxnSp>
      <p:cxnSp>
        <p:nvCxnSpPr>
          <p:cNvPr id="22" name="Straight Connector 21"/>
          <p:cNvCxnSpPr/>
          <p:nvPr/>
        </p:nvCxnSpPr>
        <p:spPr>
          <a:xfrm>
            <a:off x="2232856" y="4581128"/>
            <a:ext cx="0" cy="122841"/>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6242395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dirty="0">
              <a:solidFill>
                <a:schemeClr val="tx2"/>
              </a:solidFill>
            </a:endParaRPr>
          </a:p>
        </p:txBody>
      </p:sp>
      <p:sp>
        <p:nvSpPr>
          <p:cNvPr id="3" name="Content Placeholder 2"/>
          <p:cNvSpPr>
            <a:spLocks noGrp="1"/>
          </p:cNvSpPr>
          <p:nvPr>
            <p:ph idx="1"/>
          </p:nvPr>
        </p:nvSpPr>
        <p:spPr>
          <a:xfrm>
            <a:off x="419100" y="1423317"/>
            <a:ext cx="8229600" cy="4669979"/>
          </a:xfrm>
        </p:spPr>
        <p:txBody>
          <a:bodyPr>
            <a:noAutofit/>
          </a:bodyPr>
          <a:lstStyle/>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marL="0" indent="0" algn="just" rtl="1">
              <a:buNone/>
            </a:pPr>
            <a:endParaRPr lang="ar-KW" sz="2400" dirty="0" smtClean="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lvl="0" indent="0" algn="ctr" rtl="1" fontAlgn="base">
              <a:spcBef>
                <a:spcPct val="0"/>
              </a:spcBef>
              <a:spcAft>
                <a:spcPts val="600"/>
              </a:spcAft>
              <a:buNone/>
            </a:pPr>
            <a:r>
              <a:rPr lang="ar-KW" sz="5200" b="1" dirty="0" smtClean="0">
                <a:solidFill>
                  <a:srgbClr val="FF0000"/>
                </a:solidFill>
                <a:latin typeface="Calibri" pitchFamily="34" charset="0"/>
              </a:rPr>
              <a:t>ثانياً: </a:t>
            </a:r>
          </a:p>
          <a:p>
            <a:pPr marL="0" lvl="0" indent="0" algn="ctr" rtl="1" fontAlgn="base">
              <a:spcBef>
                <a:spcPct val="0"/>
              </a:spcBef>
              <a:spcAft>
                <a:spcPts val="600"/>
              </a:spcAft>
              <a:buNone/>
            </a:pPr>
            <a:r>
              <a:rPr lang="ar-KW" sz="5200" b="1" dirty="0" smtClean="0">
                <a:solidFill>
                  <a:schemeClr val="tx2"/>
                </a:solidFill>
                <a:latin typeface="Calibri" pitchFamily="34" charset="0"/>
              </a:rPr>
              <a:t>نسبة الشراء المسموح بها للمسيطر</a:t>
            </a:r>
            <a:endParaRPr lang="ar-KW" sz="5200" b="1" dirty="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7</a:t>
            </a:fld>
            <a:endParaRPr lang="en-GB">
              <a:solidFill>
                <a:prstClr val="black">
                  <a:tint val="75000"/>
                </a:prstClr>
              </a:solidFill>
            </a:endParaRPr>
          </a:p>
        </p:txBody>
      </p:sp>
    </p:spTree>
    <p:extLst>
      <p:ext uri="{BB962C8B-B14F-4D97-AF65-F5344CB8AC3E}">
        <p14:creationId xmlns:p14="http://schemas.microsoft.com/office/powerpoint/2010/main" val="34066923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2800" b="1" dirty="0" smtClean="0">
                <a:solidFill>
                  <a:srgbClr val="FF0000"/>
                </a:solidFill>
                <a:latin typeface="Calibri" pitchFamily="34" charset="0"/>
              </a:rPr>
              <a:t>الملكيات </a:t>
            </a:r>
            <a:r>
              <a:rPr lang="ar-KW" sz="2800" b="1" dirty="0">
                <a:solidFill>
                  <a:srgbClr val="FF0000"/>
                </a:solidFill>
                <a:latin typeface="Calibri" pitchFamily="34" charset="0"/>
              </a:rPr>
              <a:t>التي تزيد عن 30% إلى 50</a:t>
            </a:r>
            <a:r>
              <a:rPr lang="ar-KW" sz="2800" b="1" dirty="0" smtClean="0">
                <a:solidFill>
                  <a:srgbClr val="FF0000"/>
                </a:solidFill>
                <a:latin typeface="Calibri" pitchFamily="34" charset="0"/>
              </a:rPr>
              <a:t>%:</a:t>
            </a:r>
            <a:endParaRPr lang="en-US" sz="2800" dirty="0">
              <a:solidFill>
                <a:schemeClr val="tx2"/>
              </a:solidFill>
            </a:endParaRPr>
          </a:p>
        </p:txBody>
      </p:sp>
      <p:sp>
        <p:nvSpPr>
          <p:cNvPr id="3" name="Content Placeholder 2"/>
          <p:cNvSpPr>
            <a:spLocks noGrp="1"/>
          </p:cNvSpPr>
          <p:nvPr>
            <p:ph idx="1"/>
          </p:nvPr>
        </p:nvSpPr>
        <p:spPr>
          <a:xfrm>
            <a:off x="419100" y="1412776"/>
            <a:ext cx="8229600" cy="4525963"/>
          </a:xfrm>
        </p:spPr>
        <p:txBody>
          <a:bodyPr>
            <a:noAutofit/>
          </a:bodyPr>
          <a:lstStyle/>
          <a:p>
            <a:pPr marL="0" indent="0" algn="just" rtl="1">
              <a:buNone/>
            </a:pPr>
            <a:r>
              <a:rPr lang="ar-KW" sz="3000" dirty="0" smtClean="0">
                <a:solidFill>
                  <a:schemeClr val="tx2"/>
                </a:solidFill>
                <a:latin typeface="Calibri" pitchFamily="34" charset="0"/>
              </a:rPr>
              <a:t>يجوز للمسيطرعلى </a:t>
            </a:r>
            <a:r>
              <a:rPr lang="ar-KW" sz="3000" dirty="0">
                <a:solidFill>
                  <a:schemeClr val="tx2"/>
                </a:solidFill>
                <a:latin typeface="Calibri" pitchFamily="34" charset="0"/>
              </a:rPr>
              <a:t>شركة مدرجة في بورصة الأوراق المالية زيادة ملكيته في رأس المال بشكل تدريجي </a:t>
            </a:r>
            <a:r>
              <a:rPr lang="ar-KW" sz="3000" dirty="0" smtClean="0">
                <a:solidFill>
                  <a:schemeClr val="tx2"/>
                </a:solidFill>
                <a:latin typeface="Calibri" pitchFamily="34" charset="0"/>
              </a:rPr>
              <a:t>سنوياً بنسبة </a:t>
            </a:r>
            <a:r>
              <a:rPr lang="ar-KW" sz="3000" dirty="0">
                <a:solidFill>
                  <a:schemeClr val="tx2"/>
                </a:solidFill>
                <a:latin typeface="Calibri" pitchFamily="34" charset="0"/>
              </a:rPr>
              <a:t>شراء 2% </a:t>
            </a:r>
            <a:r>
              <a:rPr lang="ar-KW" sz="3000" dirty="0" smtClean="0">
                <a:solidFill>
                  <a:schemeClr val="tx2"/>
                </a:solidFill>
                <a:latin typeface="Calibri" pitchFamily="34" charset="0"/>
              </a:rPr>
              <a:t>من رأس مال الشركة:</a:t>
            </a:r>
          </a:p>
          <a:p>
            <a:pPr marL="0" indent="0" algn="just" rtl="1">
              <a:buNone/>
            </a:pPr>
            <a:endParaRPr lang="en-US" sz="3000" dirty="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8</a:t>
            </a:fld>
            <a:endParaRPr lang="en-GB"/>
          </a:p>
        </p:txBody>
      </p:sp>
      <p:cxnSp>
        <p:nvCxnSpPr>
          <p:cNvPr id="10" name="Straight Connector 9"/>
          <p:cNvCxnSpPr/>
          <p:nvPr/>
        </p:nvCxnSpPr>
        <p:spPr>
          <a:xfrm>
            <a:off x="6037089" y="3895724"/>
            <a:ext cx="0" cy="133350"/>
          </a:xfrm>
          <a:prstGeom prst="line">
            <a:avLst/>
          </a:prstGeom>
        </p:spPr>
        <p:style>
          <a:lnRef idx="2">
            <a:schemeClr val="dk1"/>
          </a:lnRef>
          <a:fillRef idx="0">
            <a:schemeClr val="dk1"/>
          </a:fillRef>
          <a:effectRef idx="1">
            <a:schemeClr val="dk1"/>
          </a:effectRef>
          <a:fontRef idx="minor">
            <a:schemeClr val="tx1"/>
          </a:fontRef>
        </p:style>
      </p:cxnSp>
      <p:sp>
        <p:nvSpPr>
          <p:cNvPr id="11" name="Oval 10"/>
          <p:cNvSpPr/>
          <p:nvPr/>
        </p:nvSpPr>
        <p:spPr>
          <a:xfrm>
            <a:off x="2483768" y="3861048"/>
            <a:ext cx="965324" cy="840086"/>
          </a:xfrm>
          <a:prstGeom prst="ellipse">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rtl="1">
              <a:lnSpc>
                <a:spcPct val="115000"/>
              </a:lnSpc>
              <a:spcBef>
                <a:spcPts val="0"/>
              </a:spcBef>
              <a:spcAft>
                <a:spcPts val="1000"/>
              </a:spcAft>
            </a:pPr>
            <a:r>
              <a:rPr lang="ar-KW" sz="1350" b="1" dirty="0" smtClean="0">
                <a:effectLst/>
                <a:ea typeface="Calibri"/>
                <a:cs typeface="Arial"/>
              </a:rPr>
              <a:t>50%+</a:t>
            </a:r>
            <a:endParaRPr lang="en-US" sz="1350" b="1" dirty="0">
              <a:effectLst/>
              <a:ea typeface="Calibri"/>
              <a:cs typeface="Arial"/>
            </a:endParaRPr>
          </a:p>
        </p:txBody>
      </p:sp>
      <p:sp>
        <p:nvSpPr>
          <p:cNvPr id="14" name="Oval 13"/>
          <p:cNvSpPr/>
          <p:nvPr/>
        </p:nvSpPr>
        <p:spPr>
          <a:xfrm>
            <a:off x="5436096" y="3861048"/>
            <a:ext cx="1013668" cy="912094"/>
          </a:xfrm>
          <a:prstGeom prst="ellipse">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rtl="1">
              <a:lnSpc>
                <a:spcPct val="115000"/>
              </a:lnSpc>
              <a:spcBef>
                <a:spcPts val="0"/>
              </a:spcBef>
              <a:spcAft>
                <a:spcPts val="1000"/>
              </a:spcAft>
            </a:pPr>
            <a:r>
              <a:rPr lang="ar-KW" sz="1350" b="1" dirty="0" smtClean="0">
                <a:ea typeface="Calibri"/>
                <a:cs typeface="Arial"/>
              </a:rPr>
              <a:t>30%+</a:t>
            </a:r>
            <a:endParaRPr lang="en-US" sz="1350" b="1" dirty="0">
              <a:effectLst/>
              <a:ea typeface="Calibri"/>
              <a:cs typeface="Arial"/>
            </a:endParaRPr>
          </a:p>
        </p:txBody>
      </p:sp>
      <p:cxnSp>
        <p:nvCxnSpPr>
          <p:cNvPr id="15" name="Straight Arrow Connector 14"/>
          <p:cNvCxnSpPr/>
          <p:nvPr/>
        </p:nvCxnSpPr>
        <p:spPr>
          <a:xfrm flipV="1">
            <a:off x="3022888" y="4571999"/>
            <a:ext cx="0" cy="228600"/>
          </a:xfrm>
          <a:prstGeom prst="straightConnector1">
            <a:avLst/>
          </a:prstGeom>
          <a:ln>
            <a:headEnd w="lg" len="lg"/>
            <a:tailEnd type="arrow"/>
          </a:ln>
        </p:spPr>
        <p:style>
          <a:lnRef idx="2">
            <a:schemeClr val="dk1"/>
          </a:lnRef>
          <a:fillRef idx="0">
            <a:schemeClr val="dk1"/>
          </a:fillRef>
          <a:effectRef idx="1">
            <a:schemeClr val="dk1"/>
          </a:effectRef>
          <a:fontRef idx="minor">
            <a:schemeClr val="tx1"/>
          </a:fontRef>
        </p:style>
      </p:cxnSp>
      <p:sp>
        <p:nvSpPr>
          <p:cNvPr id="16" name="Oval 15"/>
          <p:cNvSpPr/>
          <p:nvPr/>
        </p:nvSpPr>
        <p:spPr>
          <a:xfrm>
            <a:off x="4087205" y="3112293"/>
            <a:ext cx="1103919" cy="771525"/>
          </a:xfrm>
          <a:prstGeom prst="ellipse">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rtl="1">
              <a:lnSpc>
                <a:spcPct val="115000"/>
              </a:lnSpc>
              <a:spcBef>
                <a:spcPts val="0"/>
              </a:spcBef>
              <a:spcAft>
                <a:spcPts val="1000"/>
              </a:spcAft>
            </a:pPr>
            <a:r>
              <a:rPr lang="en-US" sz="2200" b="1" dirty="0" smtClean="0">
                <a:effectLst/>
                <a:ea typeface="Calibri"/>
                <a:cs typeface="Arial"/>
              </a:rPr>
              <a:t>2%</a:t>
            </a:r>
            <a:r>
              <a:rPr lang="ar-KW" sz="2200" b="1" dirty="0" smtClean="0">
                <a:effectLst/>
                <a:ea typeface="Calibri"/>
                <a:cs typeface="Arial"/>
              </a:rPr>
              <a:t>+</a:t>
            </a:r>
            <a:endParaRPr lang="en-US" sz="2200" b="1" dirty="0">
              <a:effectLst/>
              <a:ea typeface="Calibri"/>
              <a:cs typeface="Arial"/>
            </a:endParaRPr>
          </a:p>
        </p:txBody>
      </p:sp>
      <p:sp>
        <p:nvSpPr>
          <p:cNvPr id="17" name="Oval 16"/>
          <p:cNvSpPr/>
          <p:nvPr/>
        </p:nvSpPr>
        <p:spPr>
          <a:xfrm>
            <a:off x="1887652" y="4685216"/>
            <a:ext cx="2270472" cy="1406757"/>
          </a:xfrm>
          <a:prstGeom prst="ellipse">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rtl="1">
              <a:lnSpc>
                <a:spcPct val="115000"/>
              </a:lnSpc>
              <a:spcBef>
                <a:spcPts val="0"/>
              </a:spcBef>
              <a:spcAft>
                <a:spcPts val="1000"/>
              </a:spcAft>
            </a:pPr>
            <a:r>
              <a:rPr lang="ar-KW" sz="2200" dirty="0" smtClean="0">
                <a:latin typeface="Sakkal Majalla" pitchFamily="2" charset="-78"/>
                <a:ea typeface="Calibri"/>
                <a:cs typeface="Sakkal Majalla" pitchFamily="2" charset="-78"/>
              </a:rPr>
              <a:t>تُعد الشركة محل العرض </a:t>
            </a:r>
            <a:r>
              <a:rPr lang="ar-KW" sz="2200" b="1" dirty="0" smtClean="0">
                <a:solidFill>
                  <a:schemeClr val="tx2"/>
                </a:solidFill>
                <a:latin typeface="Sakkal Majalla" pitchFamily="2" charset="-78"/>
                <a:ea typeface="Calibri"/>
                <a:cs typeface="Sakkal Majalla" pitchFamily="2" charset="-78"/>
              </a:rPr>
              <a:t>تابعة</a:t>
            </a:r>
            <a:r>
              <a:rPr lang="ar-KW" sz="2200" dirty="0" smtClean="0">
                <a:latin typeface="Sakkal Majalla" pitchFamily="2" charset="-78"/>
                <a:ea typeface="Calibri"/>
                <a:cs typeface="Sakkal Majalla" pitchFamily="2" charset="-78"/>
              </a:rPr>
              <a:t> للمسيطر</a:t>
            </a:r>
            <a:endParaRPr lang="en-US" sz="2200" b="1" dirty="0">
              <a:effectLst/>
              <a:latin typeface="Sakkal Majalla" pitchFamily="2" charset="-78"/>
              <a:ea typeface="Calibri"/>
              <a:cs typeface="Sakkal Majalla" pitchFamily="2" charset="-78"/>
            </a:endParaRPr>
          </a:p>
        </p:txBody>
      </p:sp>
      <p:sp>
        <p:nvSpPr>
          <p:cNvPr id="18" name="Oval 17"/>
          <p:cNvSpPr/>
          <p:nvPr/>
        </p:nvSpPr>
        <p:spPr>
          <a:xfrm>
            <a:off x="5063864" y="4799516"/>
            <a:ext cx="1946449" cy="1051330"/>
          </a:xfrm>
          <a:prstGeom prst="ellipse">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rtl="1">
              <a:lnSpc>
                <a:spcPct val="115000"/>
              </a:lnSpc>
              <a:spcBef>
                <a:spcPts val="0"/>
              </a:spcBef>
              <a:spcAft>
                <a:spcPts val="1000"/>
              </a:spcAft>
            </a:pPr>
            <a:r>
              <a:rPr lang="ar-KW" sz="2200" dirty="0" smtClean="0">
                <a:effectLst/>
                <a:latin typeface="Sakkal Majalla" pitchFamily="2" charset="-78"/>
                <a:ea typeface="Calibri"/>
                <a:cs typeface="Sakkal Majalla" pitchFamily="2" charset="-78"/>
              </a:rPr>
              <a:t>تحقق </a:t>
            </a:r>
            <a:r>
              <a:rPr lang="ar-KW" sz="2200" b="1" dirty="0">
                <a:solidFill>
                  <a:schemeClr val="tx2"/>
                </a:solidFill>
                <a:latin typeface="Sakkal Majalla" pitchFamily="2" charset="-78"/>
                <a:ea typeface="Calibri"/>
                <a:cs typeface="Sakkal Majalla" pitchFamily="2" charset="-78"/>
              </a:rPr>
              <a:t>السيطرة</a:t>
            </a:r>
            <a:endParaRPr lang="en-US" sz="2200" b="1" dirty="0">
              <a:solidFill>
                <a:schemeClr val="tx2"/>
              </a:solidFill>
              <a:latin typeface="Sakkal Majalla" pitchFamily="2" charset="-78"/>
              <a:ea typeface="Calibri"/>
              <a:cs typeface="Sakkal Majalla" pitchFamily="2" charset="-78"/>
            </a:endParaRPr>
          </a:p>
        </p:txBody>
      </p:sp>
      <p:cxnSp>
        <p:nvCxnSpPr>
          <p:cNvPr id="19" name="Straight Arrow Connector 18"/>
          <p:cNvCxnSpPr/>
          <p:nvPr/>
        </p:nvCxnSpPr>
        <p:spPr>
          <a:xfrm flipV="1">
            <a:off x="6037089" y="4570916"/>
            <a:ext cx="0" cy="228600"/>
          </a:xfrm>
          <a:prstGeom prst="straightConnector1">
            <a:avLst/>
          </a:prstGeom>
          <a:ln>
            <a:headEnd w="lg" len="lg"/>
            <a:tailEnd type="arrow"/>
          </a:ln>
        </p:spPr>
        <p:style>
          <a:lnRef idx="2">
            <a:schemeClr val="dk1"/>
          </a:lnRef>
          <a:fillRef idx="0">
            <a:schemeClr val="dk1"/>
          </a:fillRef>
          <a:effectRef idx="1">
            <a:schemeClr val="dk1"/>
          </a:effectRef>
          <a:fontRef idx="minor">
            <a:schemeClr val="tx1"/>
          </a:fontRef>
        </p:style>
      </p:cxnSp>
      <p:cxnSp>
        <p:nvCxnSpPr>
          <p:cNvPr id="21" name="Straight Connector 20"/>
          <p:cNvCxnSpPr/>
          <p:nvPr/>
        </p:nvCxnSpPr>
        <p:spPr>
          <a:xfrm>
            <a:off x="3001144" y="3895724"/>
            <a:ext cx="0" cy="133350"/>
          </a:xfrm>
          <a:prstGeom prst="line">
            <a:avLst/>
          </a:prstGeom>
        </p:spPr>
        <p:style>
          <a:lnRef idx="2">
            <a:schemeClr val="dk1"/>
          </a:lnRef>
          <a:fillRef idx="0">
            <a:schemeClr val="dk1"/>
          </a:fillRef>
          <a:effectRef idx="1">
            <a:schemeClr val="dk1"/>
          </a:effectRef>
          <a:fontRef idx="minor">
            <a:schemeClr val="tx1"/>
          </a:fontRef>
        </p:style>
      </p:cxnSp>
      <p:cxnSp>
        <p:nvCxnSpPr>
          <p:cNvPr id="22" name="Straight Connector 21"/>
          <p:cNvCxnSpPr/>
          <p:nvPr/>
        </p:nvCxnSpPr>
        <p:spPr>
          <a:xfrm flipH="1">
            <a:off x="3001144" y="3883818"/>
            <a:ext cx="3048000" cy="0"/>
          </a:xfrm>
          <a:prstGeom prst="line">
            <a:avLst/>
          </a:prstGeom>
        </p:spPr>
        <p:style>
          <a:lnRef idx="2">
            <a:schemeClr val="dk1"/>
          </a:lnRef>
          <a:fillRef idx="0">
            <a:schemeClr val="dk1"/>
          </a:fillRef>
          <a:effectRef idx="1">
            <a:schemeClr val="dk1"/>
          </a:effectRef>
          <a:fontRef idx="minor">
            <a:schemeClr val="tx1"/>
          </a:fontRef>
        </p:style>
      </p:cxnSp>
      <p:cxnSp>
        <p:nvCxnSpPr>
          <p:cNvPr id="5" name="Straight Arrow Connector 4"/>
          <p:cNvCxnSpPr/>
          <p:nvPr/>
        </p:nvCxnSpPr>
        <p:spPr>
          <a:xfrm flipH="1">
            <a:off x="2989089" y="3717032"/>
            <a:ext cx="3047999"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205116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4000" b="1" dirty="0">
                <a:solidFill>
                  <a:srgbClr val="FF0000"/>
                </a:solidFill>
                <a:latin typeface="Calibri" pitchFamily="34" charset="0"/>
              </a:rPr>
              <a:t>الملكيات التي تزيد عن 50</a:t>
            </a:r>
            <a:r>
              <a:rPr lang="ar-KW" sz="4000" b="1" dirty="0" smtClean="0">
                <a:solidFill>
                  <a:srgbClr val="FF0000"/>
                </a:solidFill>
                <a:latin typeface="Calibri" pitchFamily="34" charset="0"/>
              </a:rPr>
              <a:t>%:</a:t>
            </a:r>
            <a:endParaRPr lang="en-US" sz="4000" dirty="0">
              <a:solidFill>
                <a:schemeClr val="tx2"/>
              </a:solidFill>
            </a:endParaRPr>
          </a:p>
        </p:txBody>
      </p:sp>
      <p:sp>
        <p:nvSpPr>
          <p:cNvPr id="3" name="Content Placeholder 2"/>
          <p:cNvSpPr>
            <a:spLocks noGrp="1"/>
          </p:cNvSpPr>
          <p:nvPr>
            <p:ph idx="1"/>
          </p:nvPr>
        </p:nvSpPr>
        <p:spPr>
          <a:xfrm>
            <a:off x="419100" y="1412776"/>
            <a:ext cx="8229600" cy="4525963"/>
          </a:xfrm>
        </p:spPr>
        <p:txBody>
          <a:bodyPr>
            <a:noAutofit/>
          </a:bodyPr>
          <a:lstStyle/>
          <a:p>
            <a:pPr marL="0" indent="0" algn="just" rtl="1">
              <a:buNone/>
            </a:pPr>
            <a:r>
              <a:rPr lang="ar-KW" sz="3000" dirty="0" smtClean="0">
                <a:solidFill>
                  <a:schemeClr val="tx2"/>
                </a:solidFill>
                <a:latin typeface="Calibri" pitchFamily="34" charset="0"/>
              </a:rPr>
              <a:t>يجوز للمسيطرعلى </a:t>
            </a:r>
            <a:r>
              <a:rPr lang="ar-KW" sz="3000" dirty="0">
                <a:solidFill>
                  <a:schemeClr val="tx2"/>
                </a:solidFill>
                <a:latin typeface="Calibri" pitchFamily="34" charset="0"/>
              </a:rPr>
              <a:t>شركة مدرجة في بورصة الأوراق المالية زيادة ملكيته في رأس المال بشكل تدريجي </a:t>
            </a:r>
            <a:r>
              <a:rPr lang="ar-KW" sz="3000" dirty="0" smtClean="0">
                <a:solidFill>
                  <a:schemeClr val="tx2"/>
                </a:solidFill>
                <a:latin typeface="Calibri" pitchFamily="34" charset="0"/>
              </a:rPr>
              <a:t>سنوياً بنسبة </a:t>
            </a:r>
            <a:r>
              <a:rPr lang="ar-KW" sz="3000" dirty="0">
                <a:solidFill>
                  <a:schemeClr val="tx2"/>
                </a:solidFill>
                <a:latin typeface="Calibri" pitchFamily="34" charset="0"/>
              </a:rPr>
              <a:t>شراء </a:t>
            </a:r>
            <a:r>
              <a:rPr lang="ar-KW" sz="3000" dirty="0" smtClean="0">
                <a:solidFill>
                  <a:schemeClr val="tx2"/>
                </a:solidFill>
                <a:latin typeface="Calibri" pitchFamily="34" charset="0"/>
              </a:rPr>
              <a:t>5% من رأس مال الشركة:</a:t>
            </a:r>
          </a:p>
          <a:p>
            <a:pPr marL="0" indent="0" algn="just" rtl="1">
              <a:buNone/>
            </a:pPr>
            <a:endParaRPr lang="en-US" sz="3000" dirty="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9</a:t>
            </a:fld>
            <a:endParaRPr lang="en-GB"/>
          </a:p>
        </p:txBody>
      </p:sp>
      <p:sp>
        <p:nvSpPr>
          <p:cNvPr id="16" name="Oval 15"/>
          <p:cNvSpPr/>
          <p:nvPr/>
        </p:nvSpPr>
        <p:spPr>
          <a:xfrm>
            <a:off x="4087205" y="3112293"/>
            <a:ext cx="1103919" cy="771525"/>
          </a:xfrm>
          <a:prstGeom prst="ellipse">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rtl="1">
              <a:lnSpc>
                <a:spcPct val="115000"/>
              </a:lnSpc>
              <a:spcBef>
                <a:spcPts val="0"/>
              </a:spcBef>
              <a:spcAft>
                <a:spcPts val="1000"/>
              </a:spcAft>
            </a:pPr>
            <a:r>
              <a:rPr lang="en-US" sz="2200" b="1" dirty="0" smtClean="0">
                <a:ea typeface="Calibri"/>
                <a:cs typeface="Arial"/>
              </a:rPr>
              <a:t>+5%</a:t>
            </a:r>
            <a:endParaRPr lang="en-US" sz="2200" b="1" dirty="0">
              <a:effectLst/>
              <a:ea typeface="Calibri"/>
              <a:cs typeface="Arial"/>
            </a:endParaRPr>
          </a:p>
        </p:txBody>
      </p:sp>
      <p:cxnSp>
        <p:nvCxnSpPr>
          <p:cNvPr id="5" name="Straight Arrow Connector 4"/>
          <p:cNvCxnSpPr/>
          <p:nvPr/>
        </p:nvCxnSpPr>
        <p:spPr>
          <a:xfrm flipH="1">
            <a:off x="2803699" y="3717032"/>
            <a:ext cx="3425535"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271261" y="3882571"/>
            <a:ext cx="0" cy="133350"/>
          </a:xfrm>
          <a:prstGeom prst="line">
            <a:avLst/>
          </a:prstGeom>
        </p:spPr>
        <p:style>
          <a:lnRef idx="2">
            <a:schemeClr val="dk1"/>
          </a:lnRef>
          <a:fillRef idx="0">
            <a:schemeClr val="dk1"/>
          </a:fillRef>
          <a:effectRef idx="1">
            <a:schemeClr val="dk1"/>
          </a:effectRef>
          <a:fontRef idx="minor">
            <a:schemeClr val="tx1"/>
          </a:fontRef>
        </p:style>
      </p:cxnSp>
      <p:cxnSp>
        <p:nvCxnSpPr>
          <p:cNvPr id="23" name="Straight Connector 22"/>
          <p:cNvCxnSpPr/>
          <p:nvPr/>
        </p:nvCxnSpPr>
        <p:spPr>
          <a:xfrm>
            <a:off x="2803698" y="3894379"/>
            <a:ext cx="0" cy="133350"/>
          </a:xfrm>
          <a:prstGeom prst="line">
            <a:avLst/>
          </a:prstGeom>
        </p:spPr>
        <p:style>
          <a:lnRef idx="2">
            <a:schemeClr val="dk1"/>
          </a:lnRef>
          <a:fillRef idx="0">
            <a:schemeClr val="dk1"/>
          </a:fillRef>
          <a:effectRef idx="1">
            <a:schemeClr val="dk1"/>
          </a:effectRef>
          <a:fontRef idx="minor">
            <a:schemeClr val="tx1"/>
          </a:fontRef>
        </p:style>
      </p:cxnSp>
      <p:sp>
        <p:nvSpPr>
          <p:cNvPr id="24" name="Oval 23"/>
          <p:cNvSpPr/>
          <p:nvPr/>
        </p:nvSpPr>
        <p:spPr>
          <a:xfrm>
            <a:off x="2354291" y="4016817"/>
            <a:ext cx="898814" cy="795337"/>
          </a:xfrm>
          <a:prstGeom prst="ellipse">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rtl="1">
              <a:lnSpc>
                <a:spcPct val="115000"/>
              </a:lnSpc>
              <a:spcBef>
                <a:spcPts val="0"/>
              </a:spcBef>
              <a:spcAft>
                <a:spcPts val="1000"/>
              </a:spcAft>
            </a:pPr>
            <a:r>
              <a:rPr lang="ar-KW" sz="1350" b="1" dirty="0" smtClean="0">
                <a:effectLst/>
                <a:ea typeface="Calibri"/>
                <a:cs typeface="Arial"/>
              </a:rPr>
              <a:t>100%</a:t>
            </a:r>
            <a:endParaRPr lang="en-US" sz="1350" b="1" dirty="0">
              <a:effectLst/>
              <a:ea typeface="Calibri"/>
              <a:cs typeface="Arial"/>
            </a:endParaRPr>
          </a:p>
        </p:txBody>
      </p:sp>
      <p:sp>
        <p:nvSpPr>
          <p:cNvPr id="25" name="Oval 24"/>
          <p:cNvSpPr/>
          <p:nvPr/>
        </p:nvSpPr>
        <p:spPr>
          <a:xfrm>
            <a:off x="5796136" y="3929456"/>
            <a:ext cx="893531" cy="795688"/>
          </a:xfrm>
          <a:prstGeom prst="ellipse">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rtl="1">
              <a:lnSpc>
                <a:spcPct val="115000"/>
              </a:lnSpc>
              <a:spcBef>
                <a:spcPts val="0"/>
              </a:spcBef>
              <a:spcAft>
                <a:spcPts val="1000"/>
              </a:spcAft>
            </a:pPr>
            <a:r>
              <a:rPr lang="ar-KW" sz="1350" b="1" dirty="0" smtClean="0">
                <a:ea typeface="Calibri"/>
                <a:cs typeface="Arial"/>
              </a:rPr>
              <a:t>50%+</a:t>
            </a:r>
            <a:endParaRPr lang="en-US" sz="1350" b="1" dirty="0">
              <a:effectLst/>
              <a:ea typeface="Calibri"/>
              <a:cs typeface="Arial"/>
            </a:endParaRPr>
          </a:p>
        </p:txBody>
      </p:sp>
      <p:cxnSp>
        <p:nvCxnSpPr>
          <p:cNvPr id="26" name="Straight Connector 25"/>
          <p:cNvCxnSpPr/>
          <p:nvPr/>
        </p:nvCxnSpPr>
        <p:spPr>
          <a:xfrm flipH="1">
            <a:off x="2803698" y="3883818"/>
            <a:ext cx="3460404" cy="0"/>
          </a:xfrm>
          <a:prstGeom prst="line">
            <a:avLst/>
          </a:prstGeom>
        </p:spPr>
        <p:style>
          <a:lnRef idx="2">
            <a:schemeClr val="dk1"/>
          </a:lnRef>
          <a:fillRef idx="0">
            <a:schemeClr val="dk1"/>
          </a:fillRef>
          <a:effectRef idx="1">
            <a:schemeClr val="dk1"/>
          </a:effectRef>
          <a:fontRef idx="minor">
            <a:schemeClr val="tx1"/>
          </a:fontRef>
        </p:style>
      </p:cxnSp>
      <p:cxnSp>
        <p:nvCxnSpPr>
          <p:cNvPr id="27" name="Straight Connector 26"/>
          <p:cNvCxnSpPr/>
          <p:nvPr/>
        </p:nvCxnSpPr>
        <p:spPr>
          <a:xfrm>
            <a:off x="4533900" y="3899194"/>
            <a:ext cx="0" cy="133350"/>
          </a:xfrm>
          <a:prstGeom prst="line">
            <a:avLst/>
          </a:prstGeom>
        </p:spPr>
        <p:style>
          <a:lnRef idx="2">
            <a:schemeClr val="dk1"/>
          </a:lnRef>
          <a:fillRef idx="0">
            <a:schemeClr val="dk1"/>
          </a:fillRef>
          <a:effectRef idx="1">
            <a:schemeClr val="dk1"/>
          </a:effectRef>
          <a:fontRef idx="minor">
            <a:schemeClr val="tx1"/>
          </a:fontRef>
        </p:style>
      </p:cxnSp>
      <p:sp>
        <p:nvSpPr>
          <p:cNvPr id="28" name="Oval 27"/>
          <p:cNvSpPr/>
          <p:nvPr/>
        </p:nvSpPr>
        <p:spPr>
          <a:xfrm>
            <a:off x="4143375" y="3988733"/>
            <a:ext cx="781050" cy="771525"/>
          </a:xfrm>
          <a:prstGeom prst="ellipse">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rtl="1">
              <a:lnSpc>
                <a:spcPct val="115000"/>
              </a:lnSpc>
              <a:spcBef>
                <a:spcPts val="0"/>
              </a:spcBef>
              <a:spcAft>
                <a:spcPts val="1000"/>
              </a:spcAft>
            </a:pPr>
            <a:r>
              <a:rPr lang="ar-KW" sz="1350" b="1" dirty="0" smtClean="0">
                <a:ea typeface="Calibri"/>
                <a:cs typeface="Arial"/>
              </a:rPr>
              <a:t>75%</a:t>
            </a:r>
            <a:endParaRPr lang="en-US" sz="1350" b="1" dirty="0">
              <a:effectLst/>
              <a:ea typeface="Calibri"/>
              <a:cs typeface="Arial"/>
            </a:endParaRPr>
          </a:p>
        </p:txBody>
      </p:sp>
      <p:cxnSp>
        <p:nvCxnSpPr>
          <p:cNvPr id="29" name="Straight Arrow Connector 28"/>
          <p:cNvCxnSpPr/>
          <p:nvPr/>
        </p:nvCxnSpPr>
        <p:spPr>
          <a:xfrm flipV="1">
            <a:off x="6298738" y="4486952"/>
            <a:ext cx="0" cy="273306"/>
          </a:xfrm>
          <a:prstGeom prst="straightConnector1">
            <a:avLst/>
          </a:prstGeom>
          <a:ln>
            <a:headEnd w="lg" len="lg"/>
            <a:tailEnd type="arrow"/>
          </a:ln>
        </p:spPr>
        <p:style>
          <a:lnRef idx="2">
            <a:schemeClr val="dk1"/>
          </a:lnRef>
          <a:fillRef idx="0">
            <a:schemeClr val="dk1"/>
          </a:fillRef>
          <a:effectRef idx="1">
            <a:schemeClr val="dk1"/>
          </a:effectRef>
          <a:fontRef idx="minor">
            <a:schemeClr val="tx1"/>
          </a:fontRef>
        </p:style>
      </p:cxnSp>
      <p:sp>
        <p:nvSpPr>
          <p:cNvPr id="30" name="Oval 29"/>
          <p:cNvSpPr/>
          <p:nvPr/>
        </p:nvSpPr>
        <p:spPr>
          <a:xfrm>
            <a:off x="5163502" y="4486952"/>
            <a:ext cx="2270472" cy="1406757"/>
          </a:xfrm>
          <a:prstGeom prst="ellipse">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rtl="1">
              <a:lnSpc>
                <a:spcPct val="115000"/>
              </a:lnSpc>
              <a:spcBef>
                <a:spcPts val="0"/>
              </a:spcBef>
              <a:spcAft>
                <a:spcPts val="1000"/>
              </a:spcAft>
            </a:pPr>
            <a:r>
              <a:rPr lang="ar-KW" sz="2200" dirty="0" smtClean="0">
                <a:ea typeface="Calibri"/>
                <a:cs typeface="Arial"/>
              </a:rPr>
              <a:t>شركة </a:t>
            </a:r>
            <a:r>
              <a:rPr lang="ar-KW" sz="2200" b="1" dirty="0" smtClean="0">
                <a:solidFill>
                  <a:schemeClr val="tx2"/>
                </a:solidFill>
                <a:ea typeface="Calibri"/>
                <a:cs typeface="Arial"/>
              </a:rPr>
              <a:t>تابعة</a:t>
            </a:r>
            <a:r>
              <a:rPr lang="ar-KW" sz="2200" dirty="0" smtClean="0">
                <a:ea typeface="Calibri"/>
                <a:cs typeface="Arial"/>
              </a:rPr>
              <a:t> للمسيطر</a:t>
            </a:r>
            <a:endParaRPr lang="en-US" sz="2200" b="1" dirty="0">
              <a:effectLst/>
              <a:ea typeface="Calibri"/>
              <a:cs typeface="Arial"/>
            </a:endParaRPr>
          </a:p>
        </p:txBody>
      </p:sp>
    </p:spTree>
    <p:extLst>
      <p:ext uri="{BB962C8B-B14F-4D97-AF65-F5344CB8AC3E}">
        <p14:creationId xmlns:p14="http://schemas.microsoft.com/office/powerpoint/2010/main" val="34164463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9122</TotalTime>
  <Words>1969</Words>
  <Application>Microsoft Office PowerPoint</Application>
  <PresentationFormat>On-screen Show (4:3)</PresentationFormat>
  <Paragraphs>417</Paragraphs>
  <Slides>33</Slides>
  <Notes>33</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ورشة عمل </vt:lpstr>
      <vt:lpstr> قائمة البنود التي سيتم عرضها بورشة  العمل: </vt:lpstr>
      <vt:lpstr>PowerPoint Presentation</vt:lpstr>
      <vt:lpstr> أسباب تنظيم عملية تداول المسيطر: </vt:lpstr>
      <vt:lpstr>PowerPoint Presentation</vt:lpstr>
      <vt:lpstr>من هو المسيطر؟: </vt:lpstr>
      <vt:lpstr>PowerPoint Presentation</vt:lpstr>
      <vt:lpstr>الملكيات التي تزيد عن 30% إلى 50%:</vt:lpstr>
      <vt:lpstr>الملكيات التي تزيد عن 50%:</vt:lpstr>
      <vt:lpstr>PowerPoint Presentation</vt:lpstr>
      <vt:lpstr>PowerPoint Presentation</vt:lpstr>
      <vt:lpstr> آلية احتساب الزيادة: </vt:lpstr>
      <vt:lpstr>PowerPoint Presentation</vt:lpstr>
      <vt:lpstr>تجاوز نسبة الشراء المسموح بها:</vt:lpstr>
      <vt:lpstr>PowerPoint Presentation</vt:lpstr>
      <vt:lpstr>الملكيات التي تزيد عن 30% إلى 50%:</vt:lpstr>
      <vt:lpstr>الملكيات التي تزيد عن 50%:</vt:lpstr>
      <vt:lpstr>آلية احتساب البيع:</vt:lpstr>
      <vt:lpstr>PowerPoint Presentation</vt:lpstr>
      <vt:lpstr>تجاوز نسبة البيع المسموح بها:</vt:lpstr>
      <vt:lpstr>أحكام الإفصاح:</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مثال 1: مسيطر يمتلك 52%، قد قام بشراء  5% وبيع 5% </vt:lpstr>
      <vt:lpstr> مثال 2: مسيطر يمتلك 31%، قد قام بشراء  2% وبيع 2% </vt:lpstr>
      <vt:lpstr>مثال 3: مسيطر يمتلك 49%، قد قام بشراء  2% وبيع 2% </vt:lpstr>
      <vt:lpstr>شــكــراً</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dc:title>
  <dc:creator>Fouad Al-Ateeqi</dc:creator>
  <cp:lastModifiedBy>Eman Asaad</cp:lastModifiedBy>
  <cp:revision>151</cp:revision>
  <cp:lastPrinted>2015-02-03T08:21:49Z</cp:lastPrinted>
  <dcterms:created xsi:type="dcterms:W3CDTF">2014-09-25T11:33:14Z</dcterms:created>
  <dcterms:modified xsi:type="dcterms:W3CDTF">2015-02-03T08:21:56Z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2081e75e-d01a-47fd-b3a4-6ce9adad0294</vt:lpwstr>
  </property>
  <property fmtid="{D5CDD505-2E9C-101B-9397-08002B2CF9AE}" pid="3" name="CMAClassification">
    <vt:lpwstr>Internal</vt:lpwstr>
  </property>
</Properties>
</file>